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70" r:id="rId4"/>
    <p:sldId id="267" r:id="rId5"/>
    <p:sldId id="258" r:id="rId6"/>
    <p:sldId id="268" r:id="rId7"/>
    <p:sldId id="269" r:id="rId8"/>
    <p:sldId id="259" r:id="rId9"/>
    <p:sldId id="260" r:id="rId10"/>
    <p:sldId id="265" r:id="rId11"/>
    <p:sldId id="264" r:id="rId12"/>
    <p:sldId id="263" r:id="rId13"/>
    <p:sldId id="266" r:id="rId14"/>
    <p:sldId id="271" r:id="rId15"/>
    <p:sldId id="272" r:id="rId16"/>
    <p:sldId id="274" r:id="rId1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6699"/>
    <a:srgbClr val="1B1F95"/>
    <a:srgbClr val="5B5B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378FDB0-BE6D-484E-9C96-1A94F8D08C38}" type="datetime1">
              <a:rPr lang="en-US" altLang="en-US"/>
              <a:pPr/>
              <a:t>11/11/2014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C978D3A-712B-410A-9F52-B837438FAC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539436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96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pitchFamily="96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96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0B0D70D-7217-4D67-8870-A9A0DA8F84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786280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48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9pPr>
          </a:lstStyle>
          <a:p>
            <a:fld id="{84824F08-CF9D-4829-9A62-2253FC6D0792}" type="slidenum">
              <a:rPr lang="en-US" altLang="en-US" sz="1200"/>
              <a:pPr/>
              <a:t>1</a:t>
            </a:fld>
            <a:endParaRPr lang="en-US" altLang="en-US" sz="120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cvr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9" descr="Proposed DMTF logo.eps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434975"/>
            <a:ext cx="3200400" cy="96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447800" y="2590800"/>
            <a:ext cx="6248400" cy="838200"/>
          </a:xfrm>
        </p:spPr>
        <p:txBody>
          <a:bodyPr/>
          <a:lstStyle>
            <a:lvl1pPr algn="ctr">
              <a:defRPr sz="3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6248400" cy="381000"/>
          </a:xfrm>
        </p:spPr>
        <p:txBody>
          <a:bodyPr/>
          <a:lstStyle>
            <a:lvl1pPr marL="0" indent="0" algn="ctr">
              <a:buFont typeface="Times" pitchFamily="48" charset="0"/>
              <a:buNone/>
              <a:defRPr sz="1500" b="1">
                <a:solidFill>
                  <a:srgbClr val="5B5B5B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17470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5215F5-D645-4ACC-A8D9-95C53051DB3D}" type="datetime1">
              <a:rPr lang="en-US" altLang="en-US"/>
              <a:pPr/>
              <a:t>11/11/2014</a:t>
            </a:fld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41D48A-27F1-4695-A231-76AA6AAA7D8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2464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914400"/>
            <a:ext cx="21336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914400"/>
            <a:ext cx="6248400" cy="52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F3E88E-3024-46DD-A042-CE98934B34A8}" type="datetime1">
              <a:rPr lang="en-US" altLang="en-US"/>
              <a:pPr/>
              <a:t>11/11/2014</a:t>
            </a:fld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C6EDAC-60F4-4C00-98C7-7810D0FD3F2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83570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914400"/>
            <a:ext cx="85344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4800" y="1600200"/>
            <a:ext cx="41910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10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25D01A-9BDE-441E-B272-C2482950F6F5}" type="datetime1">
              <a:rPr lang="en-US" altLang="en-US"/>
              <a:pPr/>
              <a:t>11/11/2014</a:t>
            </a:fld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8C85E2-A1CB-421D-A356-314557A0FB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0508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D1F5FC-8825-4BAE-8B84-54E95D2EC7E2}" type="datetime1">
              <a:rPr lang="en-US" altLang="en-US"/>
              <a:pPr/>
              <a:t>11/11/2014</a:t>
            </a:fld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A8491B-62A8-44A0-AEC4-E0187B39B37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9456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E679AE-2524-4CC6-ADAC-87528F8B3717}" type="datetime1">
              <a:rPr lang="en-US" altLang="en-US"/>
              <a:pPr/>
              <a:t>11/11/2014</a:t>
            </a:fld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F5A281-DAC7-49C6-A81A-E3B57DB480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1785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1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6911D5-19DC-45DD-9F32-1A621719A48D}" type="datetime1">
              <a:rPr lang="en-US" altLang="en-US"/>
              <a:pPr/>
              <a:t>11/11/2014</a:t>
            </a:fld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8CB0E8-911E-43D9-BA6F-F456B8FF2B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7686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E2F47D-1721-4EF3-8036-A68F59D29142}" type="datetime1">
              <a:rPr lang="en-US" altLang="en-US"/>
              <a:pPr/>
              <a:t>11/11/2014</a:t>
            </a:fld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0CBD1B-6D47-42DB-A2B1-09945CCF74F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634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520E36-1488-4B18-9ECD-12EE45BDBBE4}" type="datetime1">
              <a:rPr lang="en-US" altLang="en-US"/>
              <a:pPr/>
              <a:t>11/11/2014</a:t>
            </a:fld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6A6C5D-904E-4DD4-9172-7749FA7F69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6102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B6DE29-6BE1-4A19-AFFE-823957E82B59}" type="datetime1">
              <a:rPr lang="en-US" altLang="en-US"/>
              <a:pPr/>
              <a:t>11/11/2014</a:t>
            </a:fld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93E293-A912-410B-827F-34E4535814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2409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FA5955-4F91-4430-BB43-C7DB330D08FB}" type="datetime1">
              <a:rPr lang="en-US" altLang="en-US"/>
              <a:pPr/>
              <a:t>11/11/2014</a:t>
            </a:fld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C2475A-DFF7-474F-BAB1-B05E122105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913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1D31AC-1F4D-48D4-9A55-10F502E02E33}" type="datetime1">
              <a:rPr lang="en-US" altLang="en-US"/>
              <a:pPr/>
              <a:t>11/11/2014</a:t>
            </a:fld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F2C93C-F0E6-4B0F-A428-663D6B254B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4336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" descr="basic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350"/>
            <a:ext cx="9145588" cy="687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914400"/>
            <a:ext cx="8534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600200"/>
            <a:ext cx="8534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477000"/>
            <a:ext cx="2514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solidFill>
                  <a:srgbClr val="1B1F95"/>
                </a:solidFill>
              </a:defRPr>
            </a:lvl1pPr>
          </a:lstStyle>
          <a:p>
            <a:fld id="{C98DFF69-96A7-4463-A2A5-CF86012D794F}" type="datetime1">
              <a:rPr lang="en-US" altLang="en-US"/>
              <a:pPr/>
              <a:t>11/11/2014</a:t>
            </a:fld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19400" y="6477000"/>
            <a:ext cx="4191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900">
                <a:solidFill>
                  <a:srgbClr val="1B1F95"/>
                </a:solidFill>
                <a:latin typeface="Arial" charset="0"/>
                <a:ea typeface="ＭＳ Ｐゴシック" pitchFamily="96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477000"/>
            <a:ext cx="1828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 b="1">
                <a:solidFill>
                  <a:srgbClr val="1B1F95"/>
                </a:solidFill>
              </a:defRPr>
            </a:lvl1pPr>
          </a:lstStyle>
          <a:p>
            <a:fld id="{DDBDD470-35DE-42ED-A345-A150A8577588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1032" name="Picture 4" descr="Proposed DMTF logo.eps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90488"/>
            <a:ext cx="1981200" cy="59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93" r:id="rId1"/>
    <p:sldLayoutId id="2147484182" r:id="rId2"/>
    <p:sldLayoutId id="2147484183" r:id="rId3"/>
    <p:sldLayoutId id="2147484184" r:id="rId4"/>
    <p:sldLayoutId id="2147484185" r:id="rId5"/>
    <p:sldLayoutId id="2147484186" r:id="rId6"/>
    <p:sldLayoutId id="2147484187" r:id="rId7"/>
    <p:sldLayoutId id="2147484188" r:id="rId8"/>
    <p:sldLayoutId id="2147484189" r:id="rId9"/>
    <p:sldLayoutId id="2147484190" r:id="rId10"/>
    <p:sldLayoutId id="2147484191" r:id="rId11"/>
    <p:sldLayoutId id="2147484192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1B1F95"/>
          </a:solidFill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1B1F95"/>
          </a:solidFill>
          <a:latin typeface="Arial" charset="0"/>
          <a:ea typeface="ＭＳ Ｐゴシック" pitchFamily="48" charset="-128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1B1F95"/>
          </a:solidFill>
          <a:latin typeface="Arial" charset="0"/>
          <a:ea typeface="ＭＳ Ｐゴシック" pitchFamily="48" charset="-128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1B1F95"/>
          </a:solidFill>
          <a:latin typeface="Arial" charset="0"/>
          <a:ea typeface="ＭＳ Ｐゴシック" pitchFamily="48" charset="-128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1B1F95"/>
          </a:solidFill>
          <a:latin typeface="Arial" charset="0"/>
          <a:ea typeface="ＭＳ Ｐゴシック" pitchFamily="48" charset="-128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1B1F95"/>
          </a:solidFill>
          <a:latin typeface="Arial" charset="0"/>
          <a:ea typeface="ＭＳ Ｐゴシック" pitchFamily="48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1B1F95"/>
          </a:solidFill>
          <a:latin typeface="Arial" charset="0"/>
          <a:ea typeface="ＭＳ Ｐゴシック" pitchFamily="48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1B1F95"/>
          </a:solidFill>
          <a:latin typeface="Arial" charset="0"/>
          <a:ea typeface="ＭＳ Ｐゴシック" pitchFamily="48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1B1F95"/>
          </a:solidFill>
          <a:latin typeface="Arial" charset="0"/>
          <a:ea typeface="ＭＳ Ｐゴシック" pitchFamily="48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Times" pitchFamily="-65" charset="0"/>
        <a:buChar char="•"/>
        <a:defRPr sz="2000">
          <a:solidFill>
            <a:srgbClr val="1B1F95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imes" pitchFamily="-65" charset="0"/>
        <a:buChar char="•"/>
        <a:defRPr>
          <a:solidFill>
            <a:srgbClr val="5B5B5B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Times" pitchFamily="-65" charset="0"/>
        <a:buChar char="•"/>
        <a:defRPr sz="1600">
          <a:solidFill>
            <a:srgbClr val="1B1F95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imes" pitchFamily="-65" charset="0"/>
        <a:buChar char="•"/>
        <a:defRPr sz="1400">
          <a:solidFill>
            <a:srgbClr val="5B5B5B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Times" pitchFamily="-65" charset="0"/>
        <a:buChar char="•"/>
        <a:defRPr sz="1400">
          <a:solidFill>
            <a:srgbClr val="1B1F95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Times" pitchFamily="48" charset="0"/>
        <a:buChar char="•"/>
        <a:defRPr sz="1400">
          <a:solidFill>
            <a:srgbClr val="1B1F95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Times" pitchFamily="48" charset="0"/>
        <a:buChar char="•"/>
        <a:defRPr sz="1400">
          <a:solidFill>
            <a:srgbClr val="1B1F95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Times" pitchFamily="48" charset="0"/>
        <a:buChar char="•"/>
        <a:defRPr sz="1400">
          <a:solidFill>
            <a:srgbClr val="1B1F95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Times" pitchFamily="48" charset="0"/>
        <a:buChar char="•"/>
        <a:defRPr sz="1400">
          <a:solidFill>
            <a:srgbClr val="1B1F95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mtf.org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 smtClean="0"/>
              <a:t>DMTF Cloud Standards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733800"/>
            <a:ext cx="6248400" cy="381000"/>
          </a:xfrm>
        </p:spPr>
        <p:txBody>
          <a:bodyPr/>
          <a:lstStyle/>
          <a:p>
            <a:pPr eaLnBrk="1" hangingPunct="1">
              <a:buFont typeface="Times" pitchFamily="-65" charset="0"/>
              <a:buNone/>
            </a:pPr>
            <a:r>
              <a:rPr lang="en-US" altLang="en-US" dirty="0" smtClean="0"/>
              <a:t>Cloud Management &amp; OVF Update to ITU-T SG13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OVF and Virtual Network Devices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A6C5D-904E-4DD4-9172-7749FA7F69B9}" type="slidenum">
              <a:rPr lang="en-US" altLang="en-US" smtClean="0"/>
              <a:pPr/>
              <a:t>10</a:t>
            </a:fld>
            <a:endParaRPr lang="en-US" alt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133600"/>
            <a:ext cx="8001000" cy="3742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274282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OVF and CIMI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A6C5D-904E-4DD4-9172-7749FA7F69B9}" type="slidenum">
              <a:rPr lang="en-US" altLang="en-US" smtClean="0"/>
              <a:pPr/>
              <a:t>11</a:t>
            </a:fld>
            <a:endParaRPr lang="en-US" alt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913" y="1795463"/>
            <a:ext cx="8258175" cy="326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65305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OVF Translation to CIMI Resources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A6C5D-904E-4DD4-9172-7749FA7F69B9}" type="slidenum">
              <a:rPr lang="en-US" altLang="en-US" smtClean="0"/>
              <a:pPr/>
              <a:t>12</a:t>
            </a:fld>
            <a:endParaRPr lang="en-US" alt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568748"/>
            <a:ext cx="8458200" cy="4832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729472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Auditing Data Federation Work Group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A6C5D-904E-4DD4-9172-7749FA7F69B9}" type="slidenum">
              <a:rPr lang="en-US" altLang="en-US" smtClean="0"/>
              <a:pPr/>
              <a:t>13</a:t>
            </a:fld>
            <a:endParaRPr lang="en-US" altLang="en-US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04800" y="1600200"/>
            <a:ext cx="8534400" cy="45720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-65" charset="0"/>
              <a:buChar char="•"/>
              <a:defRPr sz="2000">
                <a:solidFill>
                  <a:srgbClr val="1B1F95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-65" charset="0"/>
              <a:buChar char="•"/>
              <a:defRPr>
                <a:solidFill>
                  <a:srgbClr val="5B5B5B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-65" charset="0"/>
              <a:buChar char="•"/>
              <a:defRPr sz="1600">
                <a:solidFill>
                  <a:srgbClr val="1B1F95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-65" charset="0"/>
              <a:buChar char="•"/>
              <a:defRPr sz="1400">
                <a:solidFill>
                  <a:srgbClr val="5B5B5B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-65" charset="0"/>
              <a:buChar char="•"/>
              <a:defRPr sz="1400">
                <a:solidFill>
                  <a:srgbClr val="1B1F95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Font typeface="Times" pitchFamily="48" charset="0"/>
              <a:buChar char="•"/>
              <a:defRPr sz="1400">
                <a:solidFill>
                  <a:srgbClr val="1B1F95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Font typeface="Times" pitchFamily="48" charset="0"/>
              <a:buChar char="•"/>
              <a:defRPr sz="1400">
                <a:solidFill>
                  <a:srgbClr val="1B1F95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Font typeface="Times" pitchFamily="48" charset="0"/>
              <a:buChar char="•"/>
              <a:defRPr sz="1400">
                <a:solidFill>
                  <a:srgbClr val="1B1F95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Font typeface="Times" pitchFamily="48" charset="0"/>
              <a:buChar char="•"/>
              <a:defRPr sz="1400">
                <a:solidFill>
                  <a:srgbClr val="1B1F95"/>
                </a:solidFill>
                <a:latin typeface="+mn-lt"/>
                <a:ea typeface="+mn-ea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en-US" sz="1800" dirty="0"/>
              <a:t>Develop Standards for the Federation of Cloud Audit Data</a:t>
            </a:r>
          </a:p>
          <a:p>
            <a:pPr lvl="1">
              <a:lnSpc>
                <a:spcPct val="110000"/>
              </a:lnSpc>
            </a:pPr>
            <a:r>
              <a:rPr lang="en-US" altLang="en-US" sz="1600" dirty="0"/>
              <a:t>Specify </a:t>
            </a:r>
            <a:r>
              <a:rPr lang="en-US" altLang="en-US" sz="1600" u="sng" dirty="0"/>
              <a:t>Data Model</a:t>
            </a:r>
            <a:r>
              <a:rPr lang="en-US" altLang="en-US" sz="1600" dirty="0"/>
              <a:t> with a </a:t>
            </a:r>
            <a:r>
              <a:rPr lang="en-US" altLang="en-US" sz="1600" u="sng" dirty="0"/>
              <a:t>Normative</a:t>
            </a:r>
            <a:r>
              <a:rPr lang="en-US" altLang="en-US" sz="1600" dirty="0"/>
              <a:t>, </a:t>
            </a:r>
            <a:r>
              <a:rPr lang="en-US" altLang="en-US" sz="1600" u="sng" dirty="0"/>
              <a:t>Prescriptive</a:t>
            </a:r>
            <a:r>
              <a:rPr lang="en-US" altLang="en-US" sz="1600" dirty="0"/>
              <a:t> Audit Event Data Format </a:t>
            </a:r>
          </a:p>
          <a:p>
            <a:pPr lvl="2">
              <a:lnSpc>
                <a:spcPct val="110000"/>
              </a:lnSpc>
            </a:pPr>
            <a:r>
              <a:rPr lang="en-US" altLang="en-US" dirty="0"/>
              <a:t>Deterministic values and fields (no Empty or Null fields)</a:t>
            </a:r>
          </a:p>
          <a:p>
            <a:pPr lvl="1">
              <a:lnSpc>
                <a:spcPct val="110000"/>
              </a:lnSpc>
            </a:pPr>
            <a:r>
              <a:rPr lang="en-US" altLang="en-US" sz="1600" dirty="0"/>
              <a:t>Along with </a:t>
            </a:r>
            <a:r>
              <a:rPr lang="en-US" altLang="en-US" sz="1600" u="sng" dirty="0"/>
              <a:t>Interface Definitions</a:t>
            </a:r>
            <a:r>
              <a:rPr lang="en-US" altLang="en-US" sz="1600" dirty="0"/>
              <a:t> and a compatible Component and Interaction Model</a:t>
            </a:r>
          </a:p>
          <a:p>
            <a:pPr lvl="2">
              <a:lnSpc>
                <a:spcPct val="110000"/>
              </a:lnSpc>
            </a:pPr>
            <a:r>
              <a:rPr lang="en-US" altLang="en-US" dirty="0"/>
              <a:t>Supported by Granular Use Cases Covering Various Compliance Areas</a:t>
            </a:r>
          </a:p>
          <a:p>
            <a:pPr>
              <a:lnSpc>
                <a:spcPct val="110000"/>
              </a:lnSpc>
            </a:pPr>
            <a:r>
              <a:rPr lang="en-US" altLang="en-US" sz="1800" dirty="0"/>
              <a:t>Key Consumers / Audience</a:t>
            </a:r>
          </a:p>
          <a:p>
            <a:pPr lvl="1">
              <a:lnSpc>
                <a:spcPct val="110000"/>
              </a:lnSpc>
            </a:pPr>
            <a:r>
              <a:rPr lang="en-US" altLang="en-US" sz="1600" dirty="0"/>
              <a:t>Professionals Responsible for Certifying Compliance with IT, Industry, Government, Regional and Corporate Policies</a:t>
            </a:r>
          </a:p>
          <a:p>
            <a:pPr lvl="2">
              <a:lnSpc>
                <a:spcPct val="110000"/>
              </a:lnSpc>
            </a:pPr>
            <a:r>
              <a:rPr lang="en-US" altLang="en-US" dirty="0"/>
              <a:t>e.g. Auditors, Chief Compliance Officer (CCO), Chief Risk Officer (CRO), Chief Info. Sec. Officer (CISO), CIO, CFO, etc. </a:t>
            </a:r>
          </a:p>
          <a:p>
            <a:r>
              <a:rPr lang="en-US" kern="0" dirty="0" smtClean="0"/>
              <a:t>CADF Projects</a:t>
            </a:r>
          </a:p>
          <a:p>
            <a:pPr lvl="1"/>
            <a:r>
              <a:rPr lang="en-US" sz="1800" kern="0" dirty="0"/>
              <a:t>DSP0262	Data Format and Interface Definitions </a:t>
            </a:r>
            <a:r>
              <a:rPr lang="en-US" sz="1800" kern="0" dirty="0" smtClean="0"/>
              <a:t>Specification</a:t>
            </a:r>
          </a:p>
          <a:p>
            <a:pPr lvl="1"/>
            <a:r>
              <a:rPr lang="en-US" sz="1800" kern="0" dirty="0" smtClean="0"/>
              <a:t>DSP2038</a:t>
            </a:r>
            <a:r>
              <a:rPr lang="en-US" sz="1800" kern="0" dirty="0"/>
              <a:t>	</a:t>
            </a:r>
            <a:r>
              <a:rPr lang="en-US" sz="1800" kern="0" dirty="0" err="1"/>
              <a:t>OpenStack</a:t>
            </a:r>
            <a:r>
              <a:rPr lang="en-US" sz="1800" kern="0" dirty="0"/>
              <a:t> Model (CADF-</a:t>
            </a:r>
            <a:r>
              <a:rPr lang="en-US" sz="1800" kern="0" dirty="0" err="1"/>
              <a:t>OpenStack</a:t>
            </a:r>
            <a:r>
              <a:rPr lang="en-US" sz="1800" kern="0" dirty="0"/>
              <a:t>), A CADF Representation for </a:t>
            </a:r>
            <a:r>
              <a:rPr lang="en-US" sz="1800" kern="0" dirty="0" err="1" smtClean="0"/>
              <a:t>OpenStack</a:t>
            </a:r>
            <a:endParaRPr lang="en-US" sz="1800" kern="0" dirty="0"/>
          </a:p>
        </p:txBody>
      </p:sp>
    </p:spTree>
    <p:extLst>
      <p:ext uri="{BB962C8B-B14F-4D97-AF65-F5344CB8AC3E}">
        <p14:creationId xmlns:p14="http://schemas.microsoft.com/office/powerpoint/2010/main" val="42918388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CADF – A Use Case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8491B-62A8-44A0-AEC4-E0187B39B378}" type="slidenum">
              <a:rPr lang="en-US" altLang="en-US" smtClean="0"/>
              <a:pPr/>
              <a:t>14</a:t>
            </a:fld>
            <a:endParaRPr lang="en-US" altLang="en-US"/>
          </a:p>
        </p:txBody>
      </p:sp>
      <p:pic>
        <p:nvPicPr>
          <p:cNvPr id="5" name="Picture 3" descr="IBM Primary CADF Use Case Diagram 2a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676400"/>
            <a:ext cx="5244352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943601" y="4648200"/>
            <a:ext cx="2895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/>
              <a:t>Aggregates Audit Data </a:t>
            </a:r>
            <a:r>
              <a:rPr lang="en-US" altLang="ja-JP" sz="1600" b="1" dirty="0" smtClean="0"/>
              <a:t>from </a:t>
            </a:r>
          </a:p>
          <a:p>
            <a:pPr algn="ctr"/>
            <a:r>
              <a:rPr lang="en-US" altLang="ja-JP" sz="1600" b="1" dirty="0" smtClean="0"/>
              <a:t>Hybrid </a:t>
            </a:r>
            <a:r>
              <a:rPr lang="en-US" altLang="ja-JP" sz="1600" b="1" dirty="0"/>
              <a:t>Cloud Application </a:t>
            </a:r>
            <a:endParaRPr lang="en-US" altLang="ja-JP" sz="1600" b="1" dirty="0" smtClean="0"/>
          </a:p>
          <a:p>
            <a:pPr algn="ctr"/>
            <a:r>
              <a:rPr lang="en-US" altLang="ja-JP" sz="1600" b="1" dirty="0" smtClean="0"/>
              <a:t>That </a:t>
            </a:r>
            <a:r>
              <a:rPr lang="en-US" altLang="ja-JP" sz="1600" b="1" dirty="0"/>
              <a:t>Spans Multiple </a:t>
            </a:r>
            <a:endParaRPr lang="en-US" altLang="ja-JP" sz="1600" b="1" dirty="0" smtClean="0"/>
          </a:p>
          <a:p>
            <a:r>
              <a:rPr lang="en-US" altLang="ja-JP" sz="1600" b="1" dirty="0" smtClean="0"/>
              <a:t>(</a:t>
            </a:r>
            <a:r>
              <a:rPr lang="en-US" altLang="ja-JP" sz="1600" b="1" dirty="0"/>
              <a:t>Cloud and Partner) </a:t>
            </a:r>
            <a:endParaRPr lang="en-US" altLang="ja-JP" sz="1600" b="1" dirty="0" smtClean="0"/>
          </a:p>
          <a:p>
            <a:r>
              <a:rPr lang="en-US" altLang="ja-JP" sz="1600" b="1" dirty="0" smtClean="0"/>
              <a:t>Deployments</a:t>
            </a:r>
            <a:endParaRPr lang="en-US" alt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26476520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Entitlement Work Group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List </a:t>
            </a:r>
            <a:r>
              <a:rPr lang="en-US" dirty="0"/>
              <a:t>of Software Products whose entitlement metrics can be </a:t>
            </a:r>
            <a:r>
              <a:rPr lang="en-US" dirty="0" smtClean="0"/>
              <a:t>managed</a:t>
            </a:r>
            <a:endParaRPr lang="en-US" dirty="0"/>
          </a:p>
          <a:p>
            <a:r>
              <a:rPr lang="en-US" dirty="0" smtClean="0"/>
              <a:t>Product </a:t>
            </a:r>
            <a:r>
              <a:rPr lang="en-US" dirty="0"/>
              <a:t>- </a:t>
            </a:r>
            <a:r>
              <a:rPr lang="en-US" dirty="0" smtClean="0"/>
              <a:t>unit </a:t>
            </a:r>
            <a:r>
              <a:rPr lang="en-US" dirty="0"/>
              <a:t>of </a:t>
            </a:r>
            <a:r>
              <a:rPr lang="en-US" dirty="0" smtClean="0"/>
              <a:t>acquisition, primary </a:t>
            </a:r>
            <a:r>
              <a:rPr lang="en-US" dirty="0"/>
              <a:t>access point for manageability.</a:t>
            </a:r>
          </a:p>
          <a:p>
            <a:pPr lvl="1"/>
            <a:r>
              <a:rPr lang="en-US" dirty="0" smtClean="0"/>
              <a:t>Product </a:t>
            </a:r>
            <a:r>
              <a:rPr lang="en-US" dirty="0"/>
              <a:t>Identification</a:t>
            </a:r>
          </a:p>
          <a:p>
            <a:pPr lvl="1"/>
            <a:r>
              <a:rPr lang="en-US" dirty="0" smtClean="0"/>
              <a:t>Entitlement </a:t>
            </a:r>
            <a:r>
              <a:rPr lang="en-US" dirty="0"/>
              <a:t>Usage Metrics </a:t>
            </a:r>
          </a:p>
          <a:p>
            <a:pPr lvl="1"/>
            <a:r>
              <a:rPr lang="en-US" dirty="0" smtClean="0"/>
              <a:t>Events  </a:t>
            </a:r>
            <a:r>
              <a:rPr lang="en-US" dirty="0"/>
              <a:t>on a per Product basis</a:t>
            </a:r>
          </a:p>
          <a:p>
            <a:pPr lvl="1"/>
            <a:r>
              <a:rPr lang="en-US" dirty="0" smtClean="0"/>
              <a:t>For </a:t>
            </a:r>
            <a:r>
              <a:rPr lang="en-US" dirty="0"/>
              <a:t>the key events in the product lifecycle, events and relevant statistics are accumulated</a:t>
            </a:r>
          </a:p>
          <a:p>
            <a:r>
              <a:rPr lang="en-US" dirty="0" smtClean="0"/>
              <a:t>Software </a:t>
            </a:r>
            <a:r>
              <a:rPr lang="en-US" dirty="0"/>
              <a:t>Entitlement Projects</a:t>
            </a:r>
          </a:p>
          <a:p>
            <a:pPr lvl="1"/>
            <a:r>
              <a:rPr lang="en-US" dirty="0"/>
              <a:t>DSP1067 Software ID Tag </a:t>
            </a:r>
            <a:r>
              <a:rPr lang="en-US" dirty="0" smtClean="0"/>
              <a:t>Profile (work in progress release)</a:t>
            </a:r>
            <a:endParaRPr lang="en-US" dirty="0"/>
          </a:p>
          <a:p>
            <a:pPr lvl="1"/>
            <a:r>
              <a:rPr lang="en-US" dirty="0"/>
              <a:t>DSP IS0301 Software Identification and Entitlement Metrics</a:t>
            </a:r>
          </a:p>
          <a:p>
            <a:r>
              <a:rPr lang="en-US" dirty="0" smtClean="0"/>
              <a:t>Aligned with </a:t>
            </a:r>
            <a:r>
              <a:rPr lang="en-US" dirty="0"/>
              <a:t>ISO/IEC 19770-3, </a:t>
            </a:r>
            <a:r>
              <a:rPr lang="en-US" i="1" dirty="0"/>
              <a:t>Information technology — Software asset management — Part 3: </a:t>
            </a:r>
            <a:r>
              <a:rPr lang="en-US" i="1" dirty="0" smtClean="0"/>
              <a:t>Software entitlement tag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8491B-62A8-44A0-AEC4-E0187B39B378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3055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 - Model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A6C5D-904E-4DD4-9172-7749FA7F69B9}" type="slidenum">
              <a:rPr lang="en-US" altLang="en-US" smtClean="0"/>
              <a:pPr/>
              <a:t>16</a:t>
            </a:fld>
            <a:endParaRPr lang="en-US" altLang="en-US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9275" y="2133600"/>
            <a:ext cx="5505450" cy="36004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39153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Disclaimer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5425" indent="-225425">
              <a:spcBef>
                <a:spcPts val="1800"/>
              </a:spcBef>
            </a:pPr>
            <a:r>
              <a:rPr lang="en-US" dirty="0" smtClean="0"/>
              <a:t>The information in this presentation represents a snapshot of work in progress within the DMTF.  </a:t>
            </a:r>
          </a:p>
          <a:p>
            <a:pPr marL="225425" indent="-225425">
              <a:spcBef>
                <a:spcPts val="1800"/>
              </a:spcBef>
            </a:pPr>
            <a:r>
              <a:rPr lang="en-US" dirty="0" smtClean="0"/>
              <a:t>This information is subject to change.  The Standard Specifications remain the normative reference for all information.  </a:t>
            </a:r>
          </a:p>
          <a:p>
            <a:pPr marL="225425" indent="-225425">
              <a:spcBef>
                <a:spcPts val="1800"/>
              </a:spcBef>
            </a:pPr>
            <a:r>
              <a:rPr lang="en-US" dirty="0" smtClean="0"/>
              <a:t>For additional information, see the Distributed Management Task Force (DMTF) Web site:</a:t>
            </a:r>
          </a:p>
          <a:p>
            <a:pPr marL="2628900" lvl="6" indent="0">
              <a:spcBef>
                <a:spcPts val="600"/>
              </a:spcBef>
              <a:buNone/>
            </a:pPr>
            <a:r>
              <a:rPr lang="en-US" sz="3200" dirty="0">
                <a:hlinkClick r:id="rId2"/>
              </a:rPr>
              <a:t>www.dmtf.org</a:t>
            </a:r>
            <a:endParaRPr lang="en-US" sz="3200" dirty="0"/>
          </a:p>
          <a:p>
            <a:r>
              <a:rPr lang="en-US" altLang="en-US" dirty="0" smtClean="0"/>
              <a:t>Cloud work at DMTF</a:t>
            </a:r>
          </a:p>
          <a:p>
            <a:pPr lvl="1"/>
            <a:r>
              <a:rPr lang="en-US" altLang="en-US" dirty="0"/>
              <a:t>http://www.dmtf.org/standards/cloud</a:t>
            </a:r>
            <a:endParaRPr lang="en-US" altLang="en-US" dirty="0" smtClean="0"/>
          </a:p>
          <a:p>
            <a:r>
              <a:rPr lang="en-US" altLang="en-US" dirty="0" smtClean="0"/>
              <a:t>Work in Progress documents available at:</a:t>
            </a:r>
          </a:p>
          <a:p>
            <a:pPr lvl="1"/>
            <a:r>
              <a:rPr lang="en-US" altLang="en-US" dirty="0"/>
              <a:t>http://www.dmtf.org/standards/wip</a:t>
            </a:r>
            <a:endParaRPr lang="en-US" altLang="en-US" dirty="0" smtClean="0"/>
          </a:p>
        </p:txBody>
      </p:sp>
      <p:sp>
        <p:nvSpPr>
          <p:cNvPr id="1843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9pPr>
          </a:lstStyle>
          <a:p>
            <a:fld id="{E9F85677-035D-4A37-ABC4-B6603292CE8D}" type="slidenum">
              <a:rPr lang="en-US" altLang="en-US" sz="900">
                <a:solidFill>
                  <a:srgbClr val="1B1F95"/>
                </a:solidFill>
              </a:rPr>
              <a:pPr/>
              <a:t>2</a:t>
            </a:fld>
            <a:endParaRPr lang="en-US" altLang="en-US" sz="900">
              <a:solidFill>
                <a:srgbClr val="1B1F9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Management Cake</a:t>
            </a:r>
          </a:p>
          <a:p>
            <a:r>
              <a:rPr lang="en-US" dirty="0" smtClean="0"/>
              <a:t>Cloud Management Work Group (CIMI)</a:t>
            </a:r>
          </a:p>
          <a:p>
            <a:r>
              <a:rPr lang="en-US" dirty="0" smtClean="0"/>
              <a:t>Open Virtualization Format Work Group (OVF)</a:t>
            </a:r>
          </a:p>
          <a:p>
            <a:r>
              <a:rPr lang="en-US" dirty="0" smtClean="0"/>
              <a:t>Cloud Auditing Data Federation Work Group (CADF)</a:t>
            </a:r>
          </a:p>
          <a:p>
            <a:r>
              <a:rPr lang="en-US" dirty="0" smtClean="0"/>
              <a:t>Software Entitlement Work Group (SEWG)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8491B-62A8-44A0-AEC4-E0187B39B378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71882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 Cake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A6C5D-904E-4DD4-9172-7749FA7F69B9}" type="slidenum">
              <a:rPr lang="en-US" altLang="en-US" smtClean="0"/>
              <a:pPr/>
              <a:t>4</a:t>
            </a:fld>
            <a:endParaRPr lang="en-US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057400"/>
            <a:ext cx="8686800" cy="36719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93716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Management Work Group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Cloud </a:t>
            </a:r>
            <a:r>
              <a:rPr lang="en-US" dirty="0"/>
              <a:t>Infrastructure Management Interface </a:t>
            </a:r>
            <a:r>
              <a:rPr lang="en-US" dirty="0" smtClean="0"/>
              <a:t>Model </a:t>
            </a:r>
            <a:r>
              <a:rPr lang="en-US" dirty="0"/>
              <a:t>and RESTful HTTP-based </a:t>
            </a:r>
            <a:r>
              <a:rPr lang="en-US" dirty="0" smtClean="0"/>
              <a:t>Protocol </a:t>
            </a:r>
            <a:r>
              <a:rPr lang="en-US" dirty="0"/>
              <a:t>(CIMI) </a:t>
            </a:r>
            <a:r>
              <a:rPr lang="en-US" dirty="0" smtClean="0"/>
              <a:t>DSP0263</a:t>
            </a:r>
          </a:p>
          <a:p>
            <a:pPr lvl="1"/>
            <a:r>
              <a:rPr lang="en-US" dirty="0" smtClean="0"/>
              <a:t>Version 1 approved at ISO </a:t>
            </a:r>
          </a:p>
          <a:p>
            <a:pPr lvl="1"/>
            <a:r>
              <a:rPr lang="en-US" dirty="0" smtClean="0"/>
              <a:t>Version 2 in development</a:t>
            </a:r>
          </a:p>
          <a:p>
            <a:r>
              <a:rPr lang="en-US" dirty="0" smtClean="0"/>
              <a:t>Version 2 Work Items</a:t>
            </a:r>
          </a:p>
          <a:p>
            <a:pPr lvl="1"/>
            <a:r>
              <a:rPr lang="en-US" dirty="0" smtClean="0"/>
              <a:t>Collections architecture</a:t>
            </a:r>
          </a:p>
          <a:p>
            <a:pPr lvl="1"/>
            <a:r>
              <a:rPr lang="en-US" dirty="0" smtClean="0"/>
              <a:t>Common </a:t>
            </a:r>
            <a:r>
              <a:rPr lang="en-US" dirty="0"/>
              <a:t>n</a:t>
            </a:r>
            <a:r>
              <a:rPr lang="en-US" dirty="0" smtClean="0"/>
              <a:t>etwork model</a:t>
            </a:r>
          </a:p>
          <a:p>
            <a:pPr lvl="2"/>
            <a:r>
              <a:rPr lang="en-US" dirty="0"/>
              <a:t>Work with NSM and OVF Work Groups </a:t>
            </a:r>
            <a:endParaRPr lang="en-US" dirty="0" smtClean="0"/>
          </a:p>
          <a:p>
            <a:pPr lvl="2"/>
            <a:r>
              <a:rPr lang="en-US" dirty="0" smtClean="0"/>
              <a:t>Input from NFV folks </a:t>
            </a:r>
          </a:p>
          <a:p>
            <a:pPr lvl="2"/>
            <a:r>
              <a:rPr lang="en-US" dirty="0" smtClean="0"/>
              <a:t>Input from </a:t>
            </a:r>
            <a:r>
              <a:rPr lang="en-US" dirty="0" err="1" smtClean="0"/>
              <a:t>OpenStack</a:t>
            </a:r>
            <a:r>
              <a:rPr lang="en-US" dirty="0" smtClean="0"/>
              <a:t> </a:t>
            </a:r>
          </a:p>
          <a:p>
            <a:pPr marL="342900" lvl="1" indent="-342900"/>
            <a:r>
              <a:rPr lang="en-US" dirty="0" smtClean="0"/>
              <a:t>Version 2.1 Work Items</a:t>
            </a:r>
          </a:p>
          <a:p>
            <a:pPr marL="742950" lvl="2" indent="-342900"/>
            <a:r>
              <a:rPr lang="en-US" dirty="0" smtClean="0"/>
              <a:t>Use cases presented in “Cloud </a:t>
            </a:r>
            <a:r>
              <a:rPr lang="en-US" dirty="0"/>
              <a:t>Infrastructure Management Interface Use Cases for CIMI </a:t>
            </a:r>
            <a:r>
              <a:rPr lang="en-US" dirty="0" smtClean="0"/>
              <a:t>2Informational” DSP2042</a:t>
            </a:r>
            <a:endParaRPr lang="en-US" dirty="0"/>
          </a:p>
          <a:p>
            <a:r>
              <a:rPr lang="en-US" dirty="0" smtClean="0"/>
              <a:t>Both DSP0263 v2 and DSP2042 available as work in progress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8491B-62A8-44A0-AEC4-E0187B39B378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59959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CIMI v2 Use Cases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Business </a:t>
            </a:r>
            <a:r>
              <a:rPr lang="en-US" dirty="0"/>
              <a:t>Continuity/Disaster Recovery Use Cases</a:t>
            </a:r>
          </a:p>
          <a:p>
            <a:pPr lvl="1"/>
            <a:r>
              <a:rPr lang="en-US" dirty="0"/>
              <a:t>Realizing Business Continuity on a Machine	</a:t>
            </a:r>
          </a:p>
          <a:p>
            <a:pPr lvl="1"/>
            <a:r>
              <a:rPr lang="en-US" dirty="0"/>
              <a:t>Realizing Disaster Recovery on a Machine	</a:t>
            </a:r>
          </a:p>
          <a:p>
            <a:pPr lvl="1"/>
            <a:r>
              <a:rPr lang="en-US" dirty="0"/>
              <a:t>Service Level Objective Management Use Cases	</a:t>
            </a:r>
          </a:p>
          <a:p>
            <a:pPr lvl="1"/>
            <a:r>
              <a:rPr lang="en-US" dirty="0"/>
              <a:t>Introducing SLO Concepts in CIMI	</a:t>
            </a:r>
          </a:p>
          <a:p>
            <a:pPr lvl="1"/>
            <a:r>
              <a:rPr lang="en-US" dirty="0"/>
              <a:t>Assigning a Common SLO to a Machine in Multiple Clouds	</a:t>
            </a:r>
          </a:p>
          <a:p>
            <a:pPr lvl="1"/>
            <a:r>
              <a:rPr lang="en-US" dirty="0"/>
              <a:t>Auto-scaling Functionality	</a:t>
            </a:r>
          </a:p>
          <a:p>
            <a:pPr lvl="1"/>
            <a:r>
              <a:rPr lang="en-US" dirty="0"/>
              <a:t>Log and Metadata Management Use Cases	</a:t>
            </a:r>
          </a:p>
          <a:p>
            <a:pPr lvl="1"/>
            <a:r>
              <a:rPr lang="en-US" dirty="0"/>
              <a:t>Authorization Metadata Management	</a:t>
            </a:r>
          </a:p>
          <a:p>
            <a:pPr lvl="1"/>
            <a:r>
              <a:rPr lang="en-US" dirty="0"/>
              <a:t>Log Data Management	</a:t>
            </a:r>
          </a:p>
          <a:p>
            <a:pPr lvl="1"/>
            <a:r>
              <a:rPr lang="en-US" dirty="0"/>
              <a:t>Aligning Monitoring and Auditing with CADF	</a:t>
            </a:r>
          </a:p>
          <a:p>
            <a:pPr lvl="1"/>
            <a:r>
              <a:rPr lang="en-US" dirty="0"/>
              <a:t>Multi-cloud Management Use Cases</a:t>
            </a:r>
          </a:p>
          <a:p>
            <a:pPr lvl="1"/>
            <a:r>
              <a:rPr lang="en-US" dirty="0"/>
              <a:t>Support for Multiple Operations in One </a:t>
            </a:r>
            <a:r>
              <a:rPr lang="en-US" dirty="0" smtClean="0"/>
              <a:t>Job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8491B-62A8-44A0-AEC4-E0187B39B378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92881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CIMI v2 Use Cases -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Federation </a:t>
            </a:r>
            <a:r>
              <a:rPr lang="en-US" dirty="0"/>
              <a:t>and Multi-brokering</a:t>
            </a:r>
          </a:p>
          <a:p>
            <a:pPr lvl="1"/>
            <a:r>
              <a:rPr lang="en-US" dirty="0"/>
              <a:t>Controlling Resource Placement within a Cloud or across Clouds</a:t>
            </a:r>
          </a:p>
          <a:p>
            <a:pPr lvl="1"/>
            <a:r>
              <a:rPr lang="en-US" dirty="0"/>
              <a:t>Extending an Existing Network to Multiple Clouds</a:t>
            </a:r>
          </a:p>
          <a:p>
            <a:pPr lvl="1"/>
            <a:r>
              <a:rPr lang="en-US" dirty="0"/>
              <a:t>Creating an Inter-cloud Network</a:t>
            </a:r>
          </a:p>
          <a:p>
            <a:pPr lvl="1"/>
            <a:r>
              <a:rPr lang="en-US" dirty="0"/>
              <a:t>Multi-cloud System Configuration</a:t>
            </a:r>
          </a:p>
          <a:p>
            <a:pPr lvl="1"/>
            <a:r>
              <a:rPr lang="en-US" dirty="0"/>
              <a:t>Assigning a Common SLO to a Machine in Multiple clouds</a:t>
            </a:r>
          </a:p>
          <a:p>
            <a:pPr lvl="1"/>
            <a:r>
              <a:rPr lang="en-US" dirty="0"/>
              <a:t>OVF Life Cycle - Import	</a:t>
            </a:r>
          </a:p>
          <a:p>
            <a:pPr lvl="1"/>
            <a:r>
              <a:rPr lang="en-US" dirty="0"/>
              <a:t>OVF Life Cycle - Export	</a:t>
            </a:r>
          </a:p>
          <a:p>
            <a:pPr lvl="1"/>
            <a:r>
              <a:rPr lang="en-US" dirty="0"/>
              <a:t>Resource Groups Management and Control Use Cases	</a:t>
            </a:r>
          </a:p>
          <a:p>
            <a:pPr lvl="1"/>
            <a:r>
              <a:rPr lang="en-US" dirty="0"/>
              <a:t>Support for Multiple Operations in One Job	</a:t>
            </a:r>
          </a:p>
          <a:p>
            <a:pPr lvl="1"/>
            <a:r>
              <a:rPr lang="en-US" dirty="0"/>
              <a:t>Auto-scaling Functionality</a:t>
            </a:r>
          </a:p>
          <a:p>
            <a:pPr lvl="1"/>
            <a:r>
              <a:rPr lang="en-US" dirty="0"/>
              <a:t>Application Management and Orchestration Use Cases</a:t>
            </a:r>
          </a:p>
          <a:p>
            <a:pPr lvl="1"/>
            <a:r>
              <a:rPr lang="en-US" dirty="0"/>
              <a:t>Enabling Application-level Orchestration and </a:t>
            </a:r>
            <a:r>
              <a:rPr lang="en-US" dirty="0" smtClean="0"/>
              <a:t>Management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8491B-62A8-44A0-AEC4-E0187B39B378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87803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OVF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Submitted to ANSI / INCITS for de jure standard</a:t>
            </a:r>
          </a:p>
          <a:p>
            <a:r>
              <a:rPr lang="en-US" dirty="0" smtClean="0"/>
              <a:t>Follow on submission to ISO/IEC for international standard</a:t>
            </a:r>
          </a:p>
          <a:p>
            <a:r>
              <a:rPr lang="en-US" dirty="0" smtClean="0"/>
              <a:t>Feature set</a:t>
            </a:r>
          </a:p>
          <a:p>
            <a:pPr lvl="2">
              <a:spcBef>
                <a:spcPts val="800"/>
              </a:spcBef>
            </a:pPr>
            <a:r>
              <a:rPr lang="en-US" dirty="0" smtClean="0"/>
              <a:t>Support for Network Port Profiles</a:t>
            </a:r>
          </a:p>
          <a:p>
            <a:pPr lvl="2">
              <a:spcBef>
                <a:spcPts val="800"/>
              </a:spcBef>
            </a:pPr>
            <a:r>
              <a:rPr lang="en-US" dirty="0" smtClean="0"/>
              <a:t>Scaling at deployment time</a:t>
            </a:r>
          </a:p>
          <a:p>
            <a:pPr lvl="2">
              <a:spcBef>
                <a:spcPts val="800"/>
              </a:spcBef>
            </a:pPr>
            <a:r>
              <a:rPr lang="en-US" dirty="0" smtClean="0"/>
              <a:t>Support for basic placement policies – including scoped placement </a:t>
            </a:r>
          </a:p>
          <a:p>
            <a:pPr lvl="2">
              <a:spcBef>
                <a:spcPts val="800"/>
              </a:spcBef>
            </a:pPr>
            <a:r>
              <a:rPr lang="en-US" dirty="0" smtClean="0"/>
              <a:t>Encryption of OVF packages</a:t>
            </a:r>
          </a:p>
          <a:p>
            <a:pPr lvl="2">
              <a:spcBef>
                <a:spcPts val="800"/>
              </a:spcBef>
            </a:pPr>
            <a:r>
              <a:rPr lang="en-US" dirty="0" smtClean="0"/>
              <a:t>Disk sharing at runtime</a:t>
            </a:r>
          </a:p>
          <a:p>
            <a:pPr lvl="2">
              <a:spcBef>
                <a:spcPts val="800"/>
              </a:spcBef>
            </a:pPr>
            <a:r>
              <a:rPr lang="en-US" dirty="0" smtClean="0"/>
              <a:t>Advanced device boot order</a:t>
            </a:r>
          </a:p>
          <a:p>
            <a:pPr lvl="2">
              <a:spcBef>
                <a:spcPts val="800"/>
              </a:spcBef>
            </a:pPr>
            <a:r>
              <a:rPr lang="en-US" dirty="0" smtClean="0"/>
              <a:t>Advanced data transfer to guest software</a:t>
            </a:r>
          </a:p>
          <a:p>
            <a:pPr lvl="2">
              <a:spcBef>
                <a:spcPts val="800"/>
              </a:spcBef>
            </a:pPr>
            <a:r>
              <a:rPr lang="en-US" dirty="0" smtClean="0"/>
              <a:t>Improved support for Internationalization - I18N</a:t>
            </a:r>
          </a:p>
          <a:p>
            <a:pPr lvl="2">
              <a:spcBef>
                <a:spcPts val="800"/>
              </a:spcBef>
            </a:pPr>
            <a:r>
              <a:rPr lang="en-US" dirty="0" smtClean="0"/>
              <a:t>Improved support of HASH functions</a:t>
            </a:r>
          </a:p>
          <a:p>
            <a:pPr lvl="2">
              <a:spcBef>
                <a:spcPts val="800"/>
              </a:spcBef>
            </a:pPr>
            <a:r>
              <a:rPr lang="en-US" dirty="0" smtClean="0"/>
              <a:t>Enhanced shutdown order control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8491B-62A8-44A0-AEC4-E0187B39B378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60971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OVF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OVF 3 is in development </a:t>
            </a:r>
          </a:p>
          <a:p>
            <a:r>
              <a:rPr lang="en-US" dirty="0" smtClean="0"/>
              <a:t>Focus on network abstraction for cloud customer deployment</a:t>
            </a:r>
          </a:p>
          <a:p>
            <a:r>
              <a:rPr lang="en-US" dirty="0" smtClean="0"/>
              <a:t>Focus on virtual network devices to address ETSI NFV use cases</a:t>
            </a:r>
          </a:p>
          <a:p>
            <a:r>
              <a:rPr lang="en-US" dirty="0" smtClean="0"/>
              <a:t>Focus on shared information network model for with CIMI and Network Services Management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8491B-62A8-44A0-AEC4-E0187B39B378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6885371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595959"/>
      </a:hlink>
      <a:folHlink>
        <a:srgbClr val="AF67FF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4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48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3745</TotalTime>
  <Words>624</Words>
  <Application>Microsoft Office PowerPoint</Application>
  <PresentationFormat>On-screen Show (4:3)</PresentationFormat>
  <Paragraphs>127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Blank Presentation</vt:lpstr>
      <vt:lpstr>DMTF Cloud Standards</vt:lpstr>
      <vt:lpstr>Disclaimer</vt:lpstr>
      <vt:lpstr>Contents</vt:lpstr>
      <vt:lpstr>Management Cake</vt:lpstr>
      <vt:lpstr>Cloud Management Work Group</vt:lpstr>
      <vt:lpstr>CIMI v2 Use Cases</vt:lpstr>
      <vt:lpstr>CIMI v2 Use Cases - continued</vt:lpstr>
      <vt:lpstr>OVF 2</vt:lpstr>
      <vt:lpstr>OVF 3</vt:lpstr>
      <vt:lpstr>OVF and Virtual Network Devices</vt:lpstr>
      <vt:lpstr>OVF and CIMI</vt:lpstr>
      <vt:lpstr>OVF Translation to CIMI Resources</vt:lpstr>
      <vt:lpstr>Cloud Auditing Data Federation Work Group</vt:lpstr>
      <vt:lpstr>CADF – A Use Case</vt:lpstr>
      <vt:lpstr>Software Entitlement Work Group</vt:lpstr>
      <vt:lpstr>SE - Model</vt:lpstr>
    </vt:vector>
  </TitlesOfParts>
  <Company>Rhea Bishop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Rhea Bishop</dc:creator>
  <cp:lastModifiedBy>KC</cp:lastModifiedBy>
  <cp:revision>225</cp:revision>
  <dcterms:created xsi:type="dcterms:W3CDTF">2007-11-16T22:00:25Z</dcterms:created>
  <dcterms:modified xsi:type="dcterms:W3CDTF">2014-11-11T18:07:14Z</dcterms:modified>
</cp:coreProperties>
</file>