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2" r:id="rId3"/>
    <p:sldId id="280" r:id="rId4"/>
    <p:sldId id="294" r:id="rId5"/>
    <p:sldId id="296" r:id="rId6"/>
    <p:sldId id="300" r:id="rId7"/>
    <p:sldId id="295" r:id="rId8"/>
    <p:sldId id="297" r:id="rId9"/>
    <p:sldId id="298" r:id="rId10"/>
    <p:sldId id="290" r:id="rId11"/>
    <p:sldId id="299" r:id="rId12"/>
    <p:sldId id="277" r:id="rId13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3527"/>
    <a:srgbClr val="199737"/>
    <a:srgbClr val="3C2A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133" d="100"/>
          <a:sy n="133" d="100"/>
        </p:scale>
        <p:origin x="348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4EAF9C8-AFC4-43D2-B85F-CB9875B10161}" type="datetime1">
              <a:rPr lang="en-US" altLang="en-US"/>
              <a:pPr>
                <a:defRPr/>
              </a:pPr>
              <a:t>9/24/2025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7578192-7172-4A62-82FA-B7BC95D6EA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9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9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9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B7D0687-91D0-40F9-BB25-D4617786DE5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E1612F6-8028-4892-935D-9A2BEC607CD1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cvr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514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52600" y="1943100"/>
            <a:ext cx="5638800" cy="628650"/>
          </a:xfrm>
        </p:spPr>
        <p:txBody>
          <a:bodyPr/>
          <a:lstStyle>
            <a:lvl1pPr algn="ctr"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2571750"/>
            <a:ext cx="5638800" cy="285750"/>
          </a:xfrm>
        </p:spPr>
        <p:txBody>
          <a:bodyPr/>
          <a:lstStyle>
            <a:lvl1pPr marL="0" indent="0" algn="ctr">
              <a:buFont typeface="Times" pitchFamily="48" charset="0"/>
              <a:buNone/>
              <a:defRPr sz="1500" b="1">
                <a:solidFill>
                  <a:srgbClr val="5B5B5B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4881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14AE6-B8F8-460D-B206-C715DAD51092}" type="datetime1">
              <a:rPr lang="en-US" altLang="en-US"/>
              <a:pPr>
                <a:defRPr/>
              </a:pPr>
              <a:t>9/24/2025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19400" y="4857750"/>
            <a:ext cx="4191000" cy="1714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388D73-E3F9-48FE-9691-2626CCCBB8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4999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685800"/>
            <a:ext cx="2133600" cy="3943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685800"/>
            <a:ext cx="6248400" cy="39433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B0921-634D-4656-9497-C88EA8780624}" type="datetime1">
              <a:rPr lang="en-US" altLang="en-US"/>
              <a:pPr>
                <a:defRPr/>
              </a:pPr>
              <a:t>9/24/2025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19400" y="4857750"/>
            <a:ext cx="4191000" cy="1714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92060F-FEB8-47E6-9201-7856A1371D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005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534400" cy="5143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200150"/>
            <a:ext cx="41910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1910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B9B0D-32FF-4A5F-B792-FAFC3EBF8268}" type="datetime1">
              <a:rPr lang="en-US" altLang="en-US"/>
              <a:pPr>
                <a:defRPr/>
              </a:pPr>
              <a:t>9/24/2025</a:t>
            </a:fld>
            <a:endParaRPr lang="en-US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19400" y="4857750"/>
            <a:ext cx="4191000" cy="1714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9AE082-C374-4FC2-A77E-B7F5A9D683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9531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34560-9974-468E-A38C-4012141DF9A7}" type="datetime1">
              <a:rPr lang="en-US" altLang="en-US"/>
              <a:pPr>
                <a:defRPr/>
              </a:pPr>
              <a:t>9/24/2025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19400" y="4857750"/>
            <a:ext cx="4191000" cy="1714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D44588-671F-44F6-B481-5E62DC2EDB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0424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9A4F1-21A7-4DFA-93E0-3C70B023532C}" type="datetime1">
              <a:rPr lang="en-US" altLang="en-US"/>
              <a:pPr>
                <a:defRPr/>
              </a:pPr>
              <a:t>9/24/2025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19400" y="4857750"/>
            <a:ext cx="4191000" cy="1714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8EF3CE-7411-4FE5-A5ED-B58AFC3C8B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8760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00150"/>
            <a:ext cx="4191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191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C2040-26E0-4AC8-A6B3-718406938A49}" type="datetime1">
              <a:rPr lang="en-US" altLang="en-US"/>
              <a:pPr>
                <a:defRPr/>
              </a:pPr>
              <a:t>9/24/2025</a:t>
            </a:fld>
            <a:endParaRPr lang="en-US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19400" y="4857750"/>
            <a:ext cx="4191000" cy="1714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45D1EA-A4C9-4283-A791-C9C9AF3A40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144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33EEB-DD45-4EC6-B6A6-E977E5C821D9}" type="datetime1">
              <a:rPr lang="en-US" altLang="en-US"/>
              <a:pPr>
                <a:defRPr/>
              </a:pPr>
              <a:t>9/24/2025</a:t>
            </a:fld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19400" y="4857750"/>
            <a:ext cx="4191000" cy="1714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7360C5-21D0-4572-98F3-99B70B3B2E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999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B0D31-C006-4EFC-AD72-8069C66B65C1}" type="datetime1">
              <a:rPr lang="en-US" altLang="en-US"/>
              <a:pPr>
                <a:defRPr/>
              </a:pPr>
              <a:t>9/24/2025</a:t>
            </a:fld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19400" y="4857750"/>
            <a:ext cx="4191000" cy="1714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5B7C3-D101-449E-8014-5FE592AF1F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3037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7C0B1-861C-4F01-B06C-32F0BB748A8E}" type="datetime1">
              <a:rPr lang="en-US" altLang="en-US"/>
              <a:pPr>
                <a:defRPr/>
              </a:pPr>
              <a:t>9/24/2025</a:t>
            </a:fld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19400" y="4857750"/>
            <a:ext cx="4191000" cy="1714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EB8381-EE42-4102-9C29-96BB14650B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566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0BB1A-24D4-4BC6-9276-8BD034F517E5}" type="datetime1">
              <a:rPr lang="en-US" altLang="en-US"/>
              <a:pPr>
                <a:defRPr/>
              </a:pPr>
              <a:t>9/24/2025</a:t>
            </a:fld>
            <a:endParaRPr lang="en-US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19400" y="4857750"/>
            <a:ext cx="4191000" cy="1714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A8BFC0-ED31-421A-BBB4-15418193C7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9452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C73D9-CCBD-458E-92D9-5F0DA7A4ABAC}" type="datetime1">
              <a:rPr lang="en-US" altLang="en-US"/>
              <a:pPr>
                <a:defRPr/>
              </a:pPr>
              <a:t>9/24/2025</a:t>
            </a:fld>
            <a:endParaRPr lang="en-US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19400" y="4857750"/>
            <a:ext cx="4191000" cy="1714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475D4-676C-4A16-BB0F-5C22208F4B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1752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basic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050"/>
            <a:ext cx="9145588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685800"/>
            <a:ext cx="80772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00150"/>
            <a:ext cx="80772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762500"/>
            <a:ext cx="25146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1B1F95"/>
                </a:solidFill>
              </a:defRPr>
            </a:lvl1pPr>
          </a:lstStyle>
          <a:p>
            <a:pPr>
              <a:defRPr/>
            </a:pPr>
            <a:fld id="{00943A72-8925-4B6E-8024-8F0E01FDEC01}" type="datetime1">
              <a:rPr lang="en-US" altLang="en-US"/>
              <a:pPr>
                <a:defRPr/>
              </a:pPr>
              <a:t>9/24/2025</a:t>
            </a:fld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4781550"/>
            <a:ext cx="18288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 b="1">
                <a:solidFill>
                  <a:srgbClr val="1B1F95"/>
                </a:solidFill>
              </a:defRPr>
            </a:lvl1pPr>
          </a:lstStyle>
          <a:p>
            <a:fld id="{95ABA500-ED7C-4537-8DFB-9B22017705E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3" r:id="rId1"/>
    <p:sldLayoutId id="2147484424" r:id="rId2"/>
    <p:sldLayoutId id="2147484425" r:id="rId3"/>
    <p:sldLayoutId id="2147484426" r:id="rId4"/>
    <p:sldLayoutId id="2147484427" r:id="rId5"/>
    <p:sldLayoutId id="2147484428" r:id="rId6"/>
    <p:sldLayoutId id="2147484429" r:id="rId7"/>
    <p:sldLayoutId id="2147484430" r:id="rId8"/>
    <p:sldLayoutId id="2147484431" r:id="rId9"/>
    <p:sldLayoutId id="2147484432" r:id="rId10"/>
    <p:sldLayoutId id="2147484433" r:id="rId11"/>
    <p:sldLayoutId id="2147484434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B1F95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B1F95"/>
          </a:solidFill>
          <a:latin typeface="Arial" charset="0"/>
          <a:ea typeface="ＭＳ Ｐゴシック" pitchFamily="48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B1F95"/>
          </a:solidFill>
          <a:latin typeface="Arial" charset="0"/>
          <a:ea typeface="ＭＳ Ｐゴシック" pitchFamily="48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B1F95"/>
          </a:solidFill>
          <a:latin typeface="Arial" charset="0"/>
          <a:ea typeface="ＭＳ Ｐゴシック" pitchFamily="48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B1F95"/>
          </a:solidFill>
          <a:latin typeface="Arial" charset="0"/>
          <a:ea typeface="ＭＳ Ｐゴシック" pitchFamily="48" charset="-128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1B1F95"/>
          </a:solidFill>
          <a:latin typeface="Arial" charset="0"/>
          <a:ea typeface="ＭＳ Ｐゴシック" pitchFamily="4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1B1F95"/>
          </a:solidFill>
          <a:latin typeface="Arial" charset="0"/>
          <a:ea typeface="ＭＳ Ｐゴシック" pitchFamily="4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1B1F95"/>
          </a:solidFill>
          <a:latin typeface="Arial" charset="0"/>
          <a:ea typeface="ＭＳ Ｐゴシック" pitchFamily="4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1B1F95"/>
          </a:solidFill>
          <a:latin typeface="Arial" charset="0"/>
          <a:ea typeface="ＭＳ Ｐゴシック" pitchFamily="4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Times" panose="02020603050405020304" pitchFamily="18" charset="0"/>
        <a:buChar char="•"/>
        <a:defRPr sz="2000">
          <a:solidFill>
            <a:srgbClr val="1B1F95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imes" panose="02020603050405020304" pitchFamily="18" charset="0"/>
        <a:buChar char="•"/>
        <a:defRPr>
          <a:solidFill>
            <a:srgbClr val="5B5B5B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Times" panose="02020603050405020304" pitchFamily="18" charset="0"/>
        <a:buChar char="•"/>
        <a:defRPr sz="1600">
          <a:solidFill>
            <a:srgbClr val="1B1F95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" panose="02020603050405020304" pitchFamily="18" charset="0"/>
        <a:buChar char="•"/>
        <a:defRPr sz="1400">
          <a:solidFill>
            <a:srgbClr val="5B5B5B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" panose="02020603050405020304" pitchFamily="18" charset="0"/>
        <a:buChar char="•"/>
        <a:defRPr sz="1400">
          <a:solidFill>
            <a:srgbClr val="1B1F95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" pitchFamily="48" charset="0"/>
        <a:buChar char="•"/>
        <a:defRPr sz="1400">
          <a:solidFill>
            <a:srgbClr val="1B1F95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" pitchFamily="48" charset="0"/>
        <a:buChar char="•"/>
        <a:defRPr sz="1400">
          <a:solidFill>
            <a:srgbClr val="1B1F95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" pitchFamily="48" charset="0"/>
        <a:buChar char="•"/>
        <a:defRPr sz="1400">
          <a:solidFill>
            <a:srgbClr val="1B1F95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" pitchFamily="48" charset="0"/>
        <a:buChar char="•"/>
        <a:defRPr sz="1400">
          <a:solidFill>
            <a:srgbClr val="1B1F95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mtf.org/standards/feedback" TargetMode="External"/><Relationship Id="rId2" Type="http://schemas.openxmlformats.org/officeDocument/2006/relationships/hyperlink" Target="https://www.dmtf.org/standards/pmc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1733550"/>
            <a:ext cx="5638800" cy="628650"/>
          </a:xfrm>
        </p:spPr>
        <p:txBody>
          <a:bodyPr/>
          <a:lstStyle/>
          <a:p>
            <a:r>
              <a:rPr lang="en-US" altLang="en-US" sz="2000" dirty="0"/>
              <a:t>2025 Manageability Workshop Presented by DMTF at OCP Global Summit</a:t>
            </a:r>
            <a:br>
              <a:rPr lang="en-US" altLang="en-US" sz="2000" dirty="0"/>
            </a:br>
            <a:br>
              <a:rPr lang="en-US" altLang="en-US" sz="2000" dirty="0"/>
            </a:br>
            <a:r>
              <a:rPr lang="en-US" altLang="en-US" sz="2000" dirty="0"/>
              <a:t>Enhancements to PLDM for Firmware Update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2800350"/>
            <a:ext cx="5638800" cy="285750"/>
          </a:xfrm>
        </p:spPr>
        <p:txBody>
          <a:bodyPr/>
          <a:lstStyle/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/>
              <a:t>Patrick Caporale, Lenovo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/>
              <a:t>Yuval Itkin, NVIDIA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/>
              <a:t>October 2025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6D44588-671F-44F6-B481-5E62DC2EDBE1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solidFill>
                  <a:srgbClr val="1B1F95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B1F95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838200" y="2266950"/>
            <a:ext cx="7226300" cy="867930"/>
          </a:xfrm>
          <a:prstGeom prst="rect">
            <a:avLst/>
          </a:prstGeom>
          <a:solidFill>
            <a:srgbClr val="003620"/>
          </a:solidFill>
          <a:ln w="12700">
            <a:noFill/>
          </a:ln>
          <a:effectLst>
            <a:outerShdw blurRad="127000" dist="762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w="50800" h="25400"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defPPr>
              <a:defRPr lang="en-US"/>
            </a:defPPr>
            <a:lvl1pPr marL="285750" indent="-285750" ea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b="1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800" dirty="0"/>
              <a:t>Thanks to all the contributors and participants of the PMCI Working Group!</a:t>
            </a:r>
          </a:p>
        </p:txBody>
      </p:sp>
    </p:spTree>
    <p:extLst>
      <p:ext uri="{BB962C8B-B14F-4D97-AF65-F5344CB8AC3E}">
        <p14:creationId xmlns:p14="http://schemas.microsoft.com/office/powerpoint/2010/main" val="2358659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0A59E-7732-C489-F444-C77A43810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FBB603-6EFD-CA41-6D07-6C21F5822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B7C3-D101-449E-8014-5FE592AF1F36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870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27263" y="2000250"/>
            <a:ext cx="4686300" cy="628650"/>
          </a:xfrm>
        </p:spPr>
        <p:txBody>
          <a:bodyPr/>
          <a:lstStyle/>
          <a:p>
            <a:pPr>
              <a:defRPr/>
            </a:pPr>
            <a:r>
              <a:rPr lang="en-US" altLang="en-US" sz="1800" dirty="0"/>
              <a:t>For more information, </a:t>
            </a:r>
            <a:br>
              <a:rPr lang="en-US" altLang="en-US" sz="1800" dirty="0"/>
            </a:br>
            <a:r>
              <a:rPr lang="en-US" altLang="en-US" sz="1800" dirty="0"/>
              <a:t>visit </a:t>
            </a:r>
            <a:r>
              <a:rPr lang="en-US" altLang="en-US" sz="1800" dirty="0" err="1"/>
              <a:t>dmtf.org</a:t>
            </a:r>
            <a:br>
              <a:rPr lang="en-US" altLang="en-US" sz="1800" dirty="0"/>
            </a:br>
            <a:r>
              <a:rPr lang="en-US" altLang="en-US" sz="1050" dirty="0"/>
              <a:t> </a:t>
            </a:r>
            <a:br>
              <a:rPr lang="en-US" altLang="en-US" sz="1800" dirty="0"/>
            </a:br>
            <a:r>
              <a:rPr lang="en-US" altLang="en-US" sz="1800" dirty="0"/>
              <a:t>Learn about the PMCI working group at</a:t>
            </a:r>
            <a:br>
              <a:rPr lang="en-US" altLang="en-US" sz="1800" dirty="0"/>
            </a:br>
            <a:r>
              <a:rPr lang="en-US" altLang="en-US" sz="1800" dirty="0" err="1"/>
              <a:t>dmtf.org</a:t>
            </a:r>
            <a:r>
              <a:rPr lang="en-US" altLang="en-US" sz="1800" dirty="0"/>
              <a:t>/standards/</a:t>
            </a:r>
            <a:r>
              <a:rPr lang="en-US" altLang="en-US" sz="1800" dirty="0" err="1"/>
              <a:t>pmci</a:t>
            </a:r>
            <a:endParaRPr lang="en-US" altLang="en-US" sz="1800" dirty="0"/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28850" y="3028950"/>
            <a:ext cx="4686300" cy="285750"/>
          </a:xfrm>
        </p:spPr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/>
              <a:t>Thank you!</a:t>
            </a:r>
          </a:p>
        </p:txBody>
      </p:sp>
    </p:spTree>
  </p:cSld>
  <p:clrMapOvr>
    <a:masterClrMapping/>
  </p:clrMapOvr>
  <p:transition spd="slow"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332A1-10A2-4CD5-995C-538BDEACF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Disclaimer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B970D-4676-4B62-8324-68C400CEC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393939"/>
                </a:solidFill>
                <a:latin typeface="Open Sans" panose="020B0606030504020204" pitchFamily="34" charset="0"/>
              </a:rPr>
              <a:t>The information in this presentation represents a snapshot of work in progress within the DMTF. </a:t>
            </a:r>
          </a:p>
          <a:p>
            <a:r>
              <a:rPr lang="en-US" dirty="0">
                <a:solidFill>
                  <a:srgbClr val="393939"/>
                </a:solidFill>
                <a:latin typeface="Open Sans" panose="020B0606030504020204" pitchFamily="34" charset="0"/>
              </a:rPr>
              <a:t>This information is subject to change without notice. The standard specifications remain the normative reference for all information. </a:t>
            </a:r>
          </a:p>
          <a:p>
            <a:r>
              <a:rPr lang="en-US" dirty="0">
                <a:solidFill>
                  <a:srgbClr val="393939"/>
                </a:solidFill>
                <a:latin typeface="Open Sans" panose="020B0606030504020204" pitchFamily="34" charset="0"/>
              </a:rPr>
              <a:t>For additional information, see the DMTF website. </a:t>
            </a:r>
          </a:p>
          <a:p>
            <a:r>
              <a:rPr lang="en-US" dirty="0">
                <a:solidFill>
                  <a:srgbClr val="393939"/>
                </a:solidFill>
                <a:latin typeface="Open Sans" panose="020B0606030504020204" pitchFamily="34" charset="0"/>
              </a:rPr>
              <a:t>This information is a summary of the information that will appear in the specifications. See the specifications for further details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9E7A95-6CA0-47D7-B7F6-E4F43B406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4588-671F-44F6-B481-5E62DC2EDBE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945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00149"/>
            <a:ext cx="8077200" cy="1941065"/>
          </a:xfrm>
        </p:spPr>
        <p:txBody>
          <a:bodyPr>
            <a:normAutofit/>
          </a:bodyPr>
          <a:lstStyle/>
          <a:p>
            <a:r>
              <a:rPr lang="en-US" dirty="0"/>
              <a:t>Background – PLDM for Firmware Update</a:t>
            </a:r>
          </a:p>
          <a:p>
            <a:r>
              <a:rPr lang="en-US" dirty="0"/>
              <a:t>How does it work?</a:t>
            </a:r>
          </a:p>
          <a:p>
            <a:r>
              <a:rPr lang="en-US" dirty="0"/>
              <a:t>Feature enhancements to date</a:t>
            </a:r>
          </a:p>
          <a:p>
            <a:r>
              <a:rPr lang="en-US" dirty="0"/>
              <a:t>What comes next?</a:t>
            </a:r>
          </a:p>
          <a:p>
            <a:r>
              <a:rPr lang="en-US" dirty="0"/>
              <a:t>How to get involved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4588-671F-44F6-B481-5E62DC2EDBE1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2549236" y="3409950"/>
            <a:ext cx="4333875" cy="377976"/>
          </a:xfrm>
          <a:prstGeom prst="roundRect">
            <a:avLst/>
          </a:prstGeom>
          <a:gradFill flip="none" rotWithShape="1">
            <a:gsLst>
              <a:gs pos="0">
                <a:srgbClr val="C41230">
                  <a:shade val="30000"/>
                  <a:satMod val="115000"/>
                </a:srgbClr>
              </a:gs>
              <a:gs pos="50000">
                <a:srgbClr val="C41230">
                  <a:shade val="67500"/>
                  <a:satMod val="115000"/>
                </a:srgbClr>
              </a:gs>
              <a:gs pos="100000">
                <a:srgbClr val="C4123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</a:ln>
          <a:effectLst>
            <a:outerShdw blurRad="127000" dist="762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w="50800" h="25400"/>
          </a:sp3d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en-US" sz="1800" b="1" dirty="0">
                <a:solidFill>
                  <a:schemeClr val="bg1"/>
                </a:solidFill>
                <a:latin typeface="+mn-lt"/>
                <a:ea typeface="+mn-ea"/>
              </a:rPr>
              <a:t>Goals of this Presentation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491836" y="3773889"/>
            <a:ext cx="8153400" cy="738926"/>
          </a:xfrm>
          <a:prstGeom prst="roundRect">
            <a:avLst/>
          </a:prstGeom>
          <a:solidFill>
            <a:srgbClr val="003620"/>
          </a:solidFill>
          <a:ln w="12700">
            <a:noFill/>
          </a:ln>
          <a:effectLst>
            <a:outerShdw blurRad="127000" dist="762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w="50800" h="25400"/>
          </a:sp3d>
        </p:spPr>
        <p:txBody>
          <a:bodyPr anchor="ctr">
            <a:spAutoFit/>
          </a:bodyPr>
          <a:lstStyle/>
          <a:p>
            <a:pPr marL="285750" indent="-285750" ea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sz="1800" b="1" dirty="0">
                <a:solidFill>
                  <a:schemeClr val="bg1"/>
                </a:solidFill>
                <a:latin typeface="+mn-lt"/>
                <a:ea typeface="+mn-ea"/>
              </a:rPr>
              <a:t>Provide an overview of PLDM for Firmware Update</a:t>
            </a:r>
          </a:p>
          <a:p>
            <a:pPr marL="285750" indent="-285750" ea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sz="1800" b="1" dirty="0">
                <a:solidFill>
                  <a:schemeClr val="bg1"/>
                </a:solidFill>
                <a:latin typeface="+mn-lt"/>
                <a:ea typeface="+mn-ea"/>
              </a:rPr>
              <a:t>Discuss existing enhancements and futures for the standard </a:t>
            </a:r>
          </a:p>
        </p:txBody>
      </p:sp>
    </p:spTree>
    <p:extLst>
      <p:ext uri="{BB962C8B-B14F-4D97-AF65-F5344CB8AC3E}">
        <p14:creationId xmlns:p14="http://schemas.microsoft.com/office/powerpoint/2010/main" val="2663312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99528-42A0-CBDF-AA42-84CA1373A0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93B9B-D83F-8A24-AA53-F97E53ADE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- PLDM For Firmware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0CE47-8620-B11D-B52E-B1BA83113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785" y="1263014"/>
            <a:ext cx="6613619" cy="2700606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PLDM = Platform Level Data Model</a:t>
            </a:r>
          </a:p>
          <a:p>
            <a:endParaRPr lang="en-US" dirty="0"/>
          </a:p>
          <a:p>
            <a:r>
              <a:rPr lang="en-US" dirty="0"/>
              <a:t>Initially released in 2016 -- almost 10 years of implementations!</a:t>
            </a:r>
          </a:p>
          <a:p>
            <a:endParaRPr lang="en-US" dirty="0"/>
          </a:p>
          <a:p>
            <a:r>
              <a:rPr lang="en-US" dirty="0"/>
              <a:t>Supports FW updates across a wide range of device types </a:t>
            </a:r>
          </a:p>
          <a:p>
            <a:endParaRPr lang="en-US" dirty="0"/>
          </a:p>
          <a:p>
            <a:r>
              <a:rPr lang="en-US" dirty="0"/>
              <a:t>Base Capabilities: </a:t>
            </a:r>
          </a:p>
          <a:p>
            <a:pPr lvl="1"/>
            <a:r>
              <a:rPr lang="en-US" dirty="0"/>
              <a:t>Obtaining current &amp; pending firmware version details</a:t>
            </a:r>
          </a:p>
          <a:p>
            <a:pPr lvl="1"/>
            <a:r>
              <a:rPr lang="en-US" dirty="0"/>
              <a:t>Transferring a new code image to the device</a:t>
            </a:r>
          </a:p>
          <a:p>
            <a:pPr lvl="1"/>
            <a:r>
              <a:rPr lang="en-US" dirty="0"/>
              <a:t>A consistent packaging format (includes both header and images)</a:t>
            </a:r>
          </a:p>
          <a:p>
            <a:endParaRPr lang="en-US" dirty="0"/>
          </a:p>
          <a:p>
            <a:r>
              <a:rPr lang="en-US" dirty="0"/>
              <a:t>Update Agent can be enabled with vendor agnostic code</a:t>
            </a:r>
          </a:p>
          <a:p>
            <a:pPr lvl="1"/>
            <a:r>
              <a:rPr lang="en-US" dirty="0"/>
              <a:t>Typically resides in the MC (BMC) of a platform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F7C915-5415-FBDC-4F00-E598F154E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6D44588-671F-44F6-B481-5E62DC2EDBE1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solidFill>
                  <a:srgbClr val="1B1F95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B1F95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E8CF75-2765-D43B-0B9F-AE3BCFA6E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312" y="4065240"/>
            <a:ext cx="8001000" cy="7232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noFill/>
          </a:ln>
          <a:effectLst>
            <a:outerShdw blurRad="127000" dist="762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w="50800" h="25400"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en-US" sz="2000" b="1" dirty="0">
                <a:solidFill>
                  <a:schemeClr val="bg1"/>
                </a:solidFill>
                <a:latin typeface="+mn-lt"/>
                <a:ea typeface="+mn-ea"/>
              </a:rPr>
              <a:t>PLDM for Firmware Update = DSP0267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en-US" sz="2000" b="1" dirty="0">
                <a:solidFill>
                  <a:schemeClr val="bg1"/>
                </a:solidFill>
              </a:rPr>
              <a:t>Additional PLDM specifications at www.dmtf.org/standards/pmci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E9934A3-7AA4-350A-EC94-0C3685A47079}"/>
              </a:ext>
            </a:extLst>
          </p:cNvPr>
          <p:cNvGrpSpPr/>
          <p:nvPr/>
        </p:nvGrpSpPr>
        <p:grpSpPr>
          <a:xfrm>
            <a:off x="6781800" y="1267678"/>
            <a:ext cx="1810215" cy="2447072"/>
            <a:chOff x="7311183" y="1267678"/>
            <a:chExt cx="1280832" cy="1982712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3E2F377D-0A45-5F81-1106-E944C93CC28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311183" y="1267678"/>
              <a:ext cx="1280832" cy="1674935"/>
            </a:xfrm>
            <a:prstGeom prst="rect">
              <a:avLst/>
            </a:prstGeom>
            <a:ln w="15875">
              <a:solidFill>
                <a:schemeClr val="tx1"/>
              </a:solidFill>
            </a:ln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F2FBF15-4341-7A2F-5863-948A19D342D3}"/>
                </a:ext>
              </a:extLst>
            </p:cNvPr>
            <p:cNvSpPr txBox="1"/>
            <p:nvPr/>
          </p:nvSpPr>
          <p:spPr>
            <a:xfrm>
              <a:off x="7632225" y="2942613"/>
              <a:ext cx="95250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DSP0267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487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623DCE-C19D-644F-0EEF-5900BECB7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BADD2-9812-9DAF-68E9-050505B2F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it work? (High Level)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A979D-FDC7-862B-DF40-9D68EB555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428750"/>
            <a:ext cx="6146005" cy="325755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PLDM is a messaging layer that can be sent over multiple transports</a:t>
            </a:r>
          </a:p>
          <a:p>
            <a:pPr lvl="1"/>
            <a:r>
              <a:rPr lang="en-US" dirty="0"/>
              <a:t>MCTP is a common transport implementation for PLDM</a:t>
            </a:r>
          </a:p>
          <a:p>
            <a:pPr lvl="1"/>
            <a:r>
              <a:rPr lang="en-US" dirty="0"/>
              <a:t>MCTP can communication over a variety of physical interfaces</a:t>
            </a:r>
          </a:p>
          <a:p>
            <a:pPr lvl="2"/>
            <a:r>
              <a:rPr lang="en-US" dirty="0"/>
              <a:t>PCIe VDM, I2C/I3C, USB, </a:t>
            </a:r>
            <a:r>
              <a:rPr lang="en-US" dirty="0" err="1"/>
              <a:t>etc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Update Agent (UA) can inventory Firmware Devices (FD) details</a:t>
            </a:r>
          </a:p>
          <a:p>
            <a:pPr lvl="1"/>
            <a:r>
              <a:rPr lang="en-US" dirty="0"/>
              <a:t>Gather information on how many code images, version, capabilities,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Can be accessed independent from the ‘update’ operation</a:t>
            </a:r>
          </a:p>
          <a:p>
            <a:pPr lvl="1"/>
            <a:r>
              <a:rPr lang="en-US" dirty="0"/>
              <a:t>Details on the FD capabilities both during and post update can be discovered</a:t>
            </a:r>
          </a:p>
          <a:p>
            <a:endParaRPr lang="en-US" dirty="0"/>
          </a:p>
          <a:p>
            <a:r>
              <a:rPr lang="en-US" dirty="0"/>
              <a:t>For new code updates, the UA is provided a PLDM FW Update Package</a:t>
            </a:r>
          </a:p>
          <a:p>
            <a:pPr lvl="1"/>
            <a:r>
              <a:rPr lang="en-US" dirty="0"/>
              <a:t>Details relevant to just the UA are in the header of the package</a:t>
            </a:r>
          </a:p>
          <a:p>
            <a:pPr lvl="2"/>
            <a:r>
              <a:rPr lang="en-US" dirty="0"/>
              <a:t>List of descriptors to identify which type device the images are compatible</a:t>
            </a:r>
          </a:p>
          <a:p>
            <a:pPr lvl="2"/>
            <a:r>
              <a:rPr lang="en-US" dirty="0"/>
              <a:t>Capabilities of the image during and post update (activation methods,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Can contain optional opaque data which is passed to the FD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BE1A21-3239-878E-5FFA-97D95B613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6D44588-671F-44F6-B481-5E62DC2EDBE1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solidFill>
                  <a:srgbClr val="1B1F95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B1F95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85979A7-3B46-2403-B17A-CEA143D09D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0" y="1329066"/>
            <a:ext cx="2286000" cy="304799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6E8D63E-5467-9DEA-3A11-BB0BC42DC3A7}"/>
              </a:ext>
            </a:extLst>
          </p:cNvPr>
          <p:cNvSpPr txBox="1"/>
          <p:nvPr/>
        </p:nvSpPr>
        <p:spPr>
          <a:xfrm>
            <a:off x="6679405" y="4424690"/>
            <a:ext cx="18549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Firmware Update Package</a:t>
            </a:r>
          </a:p>
        </p:txBody>
      </p:sp>
    </p:spTree>
    <p:extLst>
      <p:ext uri="{BB962C8B-B14F-4D97-AF65-F5344CB8AC3E}">
        <p14:creationId xmlns:p14="http://schemas.microsoft.com/office/powerpoint/2010/main" val="3413904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39D2D-B781-E1B0-CD88-C0856C31E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791C1-7E5A-A6C0-409C-6CF35D9CA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it work? (High Level) –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4F2DE-599D-6D8B-AB98-5116B1040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879" y="2491373"/>
            <a:ext cx="4411122" cy="1446129"/>
          </a:xfrm>
        </p:spPr>
        <p:txBody>
          <a:bodyPr>
            <a:normAutofit fontScale="92500" lnSpcReduction="20000"/>
          </a:bodyPr>
          <a:lstStyle/>
          <a:p>
            <a:r>
              <a:rPr lang="en-US" sz="1600" dirty="0"/>
              <a:t>Activation</a:t>
            </a:r>
          </a:p>
          <a:p>
            <a:pPr lvl="1"/>
            <a:r>
              <a:rPr lang="en-US" sz="1400" dirty="0"/>
              <a:t>Multiple choices for how the new image can become the running image</a:t>
            </a:r>
          </a:p>
          <a:p>
            <a:pPr lvl="2"/>
            <a:r>
              <a:rPr lang="en-US" sz="1200" dirty="0"/>
              <a:t>“Self-Contained” activation</a:t>
            </a:r>
          </a:p>
          <a:p>
            <a:pPr lvl="2"/>
            <a:r>
              <a:rPr lang="en-US" sz="1200" dirty="0"/>
              <a:t>Delayed activation</a:t>
            </a:r>
          </a:p>
          <a:p>
            <a:pPr lvl="2"/>
            <a:r>
              <a:rPr lang="en-US" sz="1200" dirty="0"/>
              <a:t>Activation on next reset</a:t>
            </a:r>
          </a:p>
          <a:p>
            <a:pPr lvl="2"/>
            <a:r>
              <a:rPr lang="en-US" sz="1200" dirty="0"/>
              <a:t>Which methods are supported is dependent on capabilities of the specific device type</a:t>
            </a:r>
          </a:p>
          <a:p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BB5FB0-5B73-475D-931F-BB41F74EF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6D44588-671F-44F6-B481-5E62DC2EDBE1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solidFill>
                  <a:srgbClr val="1B1F95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B1F95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4241DAB-333E-20F4-698E-0652A37F5307}"/>
              </a:ext>
            </a:extLst>
          </p:cNvPr>
          <p:cNvSpPr txBox="1"/>
          <p:nvPr/>
        </p:nvSpPr>
        <p:spPr>
          <a:xfrm>
            <a:off x="5588789" y="4550760"/>
            <a:ext cx="21836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Firmware Device State Machine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0B5D5DA-842A-504E-A843-E1330043FBAF}"/>
              </a:ext>
            </a:extLst>
          </p:cNvPr>
          <p:cNvSpPr txBox="1">
            <a:spLocks/>
          </p:cNvSpPr>
          <p:nvPr/>
        </p:nvSpPr>
        <p:spPr bwMode="auto">
          <a:xfrm>
            <a:off x="541879" y="1255222"/>
            <a:ext cx="7600121" cy="1219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000">
                <a:solidFill>
                  <a:srgbClr val="1B1F95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>
                <a:solidFill>
                  <a:srgbClr val="5B5B5B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1600">
                <a:solidFill>
                  <a:srgbClr val="1B1F95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1400">
                <a:solidFill>
                  <a:srgbClr val="5B5B5B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1400">
                <a:solidFill>
                  <a:srgbClr val="1B1F95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48" charset="0"/>
              <a:buChar char="•"/>
              <a:defRPr sz="1400">
                <a:solidFill>
                  <a:srgbClr val="1B1F95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48" charset="0"/>
              <a:buChar char="•"/>
              <a:defRPr sz="1400">
                <a:solidFill>
                  <a:srgbClr val="1B1F95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48" charset="0"/>
              <a:buChar char="•"/>
              <a:defRPr sz="1400">
                <a:solidFill>
                  <a:srgbClr val="1B1F95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48" charset="0"/>
              <a:buChar char="•"/>
              <a:defRPr sz="1400">
                <a:solidFill>
                  <a:srgbClr val="1B1F95"/>
                </a:solidFill>
                <a:latin typeface="+mn-lt"/>
                <a:ea typeface="+mn-ea"/>
              </a:defRPr>
            </a:lvl9pPr>
          </a:lstStyle>
          <a:p>
            <a:r>
              <a:rPr lang="en-US" kern="0" dirty="0"/>
              <a:t>The UA initiates the update via a request command</a:t>
            </a:r>
          </a:p>
          <a:p>
            <a:pPr lvl="1"/>
            <a:r>
              <a:rPr lang="en-US" sz="1800" kern="0" dirty="0"/>
              <a:t>Subsequent steps between the UA and FD follow a well-defined state machine</a:t>
            </a:r>
          </a:p>
          <a:p>
            <a:pPr lvl="1"/>
            <a:r>
              <a:rPr lang="en-US" sz="1800" kern="0" dirty="0"/>
              <a:t>The image is ‘pulled’ by the FD in a manner that is needed by the device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5D48B7E-8320-D446-1365-8B4FECF959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1201" y="2190750"/>
            <a:ext cx="3040799" cy="238332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1F127EE-F014-2015-4265-9B73686AEB7C}"/>
              </a:ext>
            </a:extLst>
          </p:cNvPr>
          <p:cNvSpPr txBox="1"/>
          <p:nvPr/>
        </p:nvSpPr>
        <p:spPr>
          <a:xfrm>
            <a:off x="4419600" y="295275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93217D-6A80-B8A9-EF63-324821B5C24B}"/>
              </a:ext>
            </a:extLst>
          </p:cNvPr>
          <p:cNvSpPr txBox="1"/>
          <p:nvPr/>
        </p:nvSpPr>
        <p:spPr>
          <a:xfrm>
            <a:off x="4419600" y="211455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33AE6B-25D6-7AB0-ECCE-367C8C21EA86}"/>
              </a:ext>
            </a:extLst>
          </p:cNvPr>
          <p:cNvSpPr txBox="1"/>
          <p:nvPr/>
        </p:nvSpPr>
        <p:spPr>
          <a:xfrm>
            <a:off x="4419600" y="1138954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27561C97-A417-49E6-5511-BB3126D7913A}"/>
              </a:ext>
            </a:extLst>
          </p:cNvPr>
          <p:cNvSpPr/>
          <p:nvPr/>
        </p:nvSpPr>
        <p:spPr bwMode="auto">
          <a:xfrm>
            <a:off x="4038600" y="1276350"/>
            <a:ext cx="1295400" cy="304800"/>
          </a:xfrm>
          <a:prstGeom prst="arc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48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2478E8-4A3A-9F77-AC66-B937A65D39EE}"/>
              </a:ext>
            </a:extLst>
          </p:cNvPr>
          <p:cNvSpPr txBox="1"/>
          <p:nvPr/>
        </p:nvSpPr>
        <p:spPr>
          <a:xfrm>
            <a:off x="3282920" y="264795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F91E0C-C4B1-9FEF-C0B6-1BC5708632D0}"/>
              </a:ext>
            </a:extLst>
          </p:cNvPr>
          <p:cNvSpPr txBox="1"/>
          <p:nvPr/>
        </p:nvSpPr>
        <p:spPr>
          <a:xfrm>
            <a:off x="4121120" y="295275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BFB4A2D-56B1-FE5B-2CD4-48F9A6941EC5}"/>
              </a:ext>
            </a:extLst>
          </p:cNvPr>
          <p:cNvSpPr txBox="1"/>
          <p:nvPr/>
        </p:nvSpPr>
        <p:spPr>
          <a:xfrm>
            <a:off x="6858000" y="1449398"/>
            <a:ext cx="1149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1) Idle State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FD6AE36-0D4E-7C7D-6B7D-D3DAA29839C6}"/>
              </a:ext>
            </a:extLst>
          </p:cNvPr>
          <p:cNvSpPr txBox="1"/>
          <p:nvPr/>
        </p:nvSpPr>
        <p:spPr>
          <a:xfrm>
            <a:off x="6858000" y="1885282"/>
            <a:ext cx="19143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2) Learn Components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E0148EE-A278-613D-EEEC-180D52AD9535}"/>
              </a:ext>
            </a:extLst>
          </p:cNvPr>
          <p:cNvSpPr txBox="1"/>
          <p:nvPr/>
        </p:nvSpPr>
        <p:spPr>
          <a:xfrm>
            <a:off x="6858000" y="2366019"/>
            <a:ext cx="1898277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3) Ready XFER</a:t>
            </a:r>
          </a:p>
          <a:p>
            <a:r>
              <a:rPr lang="en-US" sz="1200" dirty="0">
                <a:solidFill>
                  <a:srgbClr val="FF0000"/>
                </a:solidFill>
              </a:rPr>
              <a:t>+Download/Verify/Apply</a:t>
            </a:r>
          </a:p>
          <a:p>
            <a:r>
              <a:rPr lang="en-US" sz="1200" dirty="0">
                <a:solidFill>
                  <a:srgbClr val="FF0000"/>
                </a:solidFill>
              </a:rPr>
              <a:t>(multiple times if needed)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74E701A-0DE3-F416-A55E-561540104A21}"/>
              </a:ext>
            </a:extLst>
          </p:cNvPr>
          <p:cNvSpPr txBox="1"/>
          <p:nvPr/>
        </p:nvSpPr>
        <p:spPr>
          <a:xfrm>
            <a:off x="6887497" y="3215197"/>
            <a:ext cx="10211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4) Activate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C29F1C1-CFC3-C0BE-5A9A-280F0F620C12}"/>
              </a:ext>
            </a:extLst>
          </p:cNvPr>
          <p:cNvSpPr txBox="1"/>
          <p:nvPr/>
        </p:nvSpPr>
        <p:spPr>
          <a:xfrm>
            <a:off x="6887710" y="3711773"/>
            <a:ext cx="13292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5) Back to Idle</a:t>
            </a:r>
          </a:p>
        </p:txBody>
      </p:sp>
    </p:spTree>
    <p:extLst>
      <p:ext uri="{BB962C8B-B14F-4D97-AF65-F5344CB8AC3E}">
        <p14:creationId xmlns:p14="http://schemas.microsoft.com/office/powerpoint/2010/main" val="3754104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59259E-6 L -0.23246 -0.0685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32" y="-342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3" grpId="0"/>
      <p:bldP spid="5" grpId="0"/>
      <p:bldP spid="6" grpId="0"/>
      <p:bldP spid="7" grpId="0"/>
      <p:bldP spid="8" grpId="0"/>
      <p:bldP spid="10" grpId="0" animBg="1"/>
      <p:bldP spid="11" grpId="0"/>
      <p:bldP spid="12" grpId="0"/>
      <p:bldP spid="14" grpId="0"/>
      <p:bldP spid="15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8A4D02-2AA8-6CF2-9373-1A184DCB3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EC084-52B0-4924-D8C9-F74E285F0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additions through v1.3 (current release)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F265D-AAA7-32FC-E9A7-A165E34D2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276350"/>
            <a:ext cx="7620000" cy="34290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v1.1 (2019) – Added support for Downstream devices, added delayed activation</a:t>
            </a:r>
          </a:p>
          <a:p>
            <a:pPr lvl="1"/>
            <a:r>
              <a:rPr lang="en-US" dirty="0"/>
              <a:t>These are endpoints that are not directly accessible via PLDM (example a disk drive)</a:t>
            </a:r>
          </a:p>
          <a:p>
            <a:pPr lvl="2"/>
            <a:r>
              <a:rPr lang="en-US" dirty="0"/>
              <a:t>Another device can proxy on behalf of the downstream device</a:t>
            </a:r>
          </a:p>
          <a:p>
            <a:pPr lvl="1"/>
            <a:r>
              <a:rPr lang="en-US" dirty="0"/>
              <a:t>Enhanced ‘self-contained’ activation to allow the UA to request activation at a later time</a:t>
            </a:r>
          </a:p>
          <a:p>
            <a:endParaRPr lang="en-US" dirty="0"/>
          </a:p>
          <a:p>
            <a:r>
              <a:rPr lang="en-US" dirty="0"/>
              <a:t>v1.2 (2022) – Enhanced state machine support and security revision tracking</a:t>
            </a:r>
          </a:p>
          <a:p>
            <a:pPr lvl="1"/>
            <a:r>
              <a:rPr lang="en-US" dirty="0"/>
              <a:t>Enabled more use cases with devices that need opaque data sent to it during the update</a:t>
            </a:r>
          </a:p>
          <a:p>
            <a:pPr lvl="1"/>
            <a:r>
              <a:rPr lang="en-US" dirty="0"/>
              <a:t>Added additional status capabilities (both success and error states)</a:t>
            </a:r>
          </a:p>
          <a:p>
            <a:pPr lvl="1"/>
            <a:r>
              <a:rPr lang="en-US" dirty="0"/>
              <a:t>Allows the FD to identify a security revision for its code images which prevents downgrade</a:t>
            </a:r>
          </a:p>
          <a:p>
            <a:pPr lvl="1"/>
            <a:endParaRPr lang="en-US" dirty="0"/>
          </a:p>
          <a:p>
            <a:r>
              <a:rPr lang="en-US" dirty="0"/>
              <a:t>v1.3 (2023) – Add Manifest Data to the PLDM Package, add Individual Device Packaging</a:t>
            </a:r>
          </a:p>
          <a:p>
            <a:pPr lvl="1"/>
            <a:r>
              <a:rPr lang="en-US" dirty="0"/>
              <a:t>Allows the inclusion of a Standards Body or Vendor Defined Header (SVH) in the package</a:t>
            </a:r>
          </a:p>
          <a:p>
            <a:pPr lvl="2"/>
            <a:r>
              <a:rPr lang="en-US" dirty="0"/>
              <a:t>Data formats are set by organizations (TCG, standards orgs,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Individual device packaging allows for a device vendor to provide an image intended to be incorporated into a larger PLDM package (</a:t>
            </a:r>
            <a:r>
              <a:rPr lang="en-US" dirty="0" err="1"/>
              <a:t>ie</a:t>
            </a:r>
            <a:r>
              <a:rPr lang="en-US" dirty="0"/>
              <a:t> system level update)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5BD5A7-384B-F858-ECE8-719AC2BB4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6D44588-671F-44F6-B481-5E62DC2EDBE1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solidFill>
                  <a:srgbClr val="1B1F95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B1F95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9652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8800C-8239-A2AB-F9D0-E6AE006D1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3A38B-8464-633F-1459-C1F19E009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comes next? 1.4 Preview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56DC5-3F54-8237-C2C8-EBB66A4B2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276350"/>
            <a:ext cx="7749209" cy="342900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Continue enhancements for latest devices types (accelerators, new interconnect devices,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Additional inventory capabilities</a:t>
            </a:r>
          </a:p>
          <a:p>
            <a:endParaRPr lang="en-US" dirty="0"/>
          </a:p>
          <a:p>
            <a:r>
              <a:rPr lang="en-US" dirty="0"/>
              <a:t>Enhancements to the state machine for additional use cases around error handling and recovery</a:t>
            </a:r>
          </a:p>
          <a:p>
            <a:endParaRPr lang="en-US" dirty="0"/>
          </a:p>
          <a:p>
            <a:r>
              <a:rPr lang="en-US" dirty="0"/>
              <a:t>Activation methods enhancements</a:t>
            </a:r>
          </a:p>
          <a:p>
            <a:pPr lvl="1"/>
            <a:r>
              <a:rPr lang="en-US" dirty="0"/>
              <a:t>Allowing more awareness between the UA and FD on how/when activation can occur</a:t>
            </a:r>
          </a:p>
          <a:p>
            <a:endParaRPr lang="en-US" dirty="0"/>
          </a:p>
          <a:p>
            <a:r>
              <a:rPr lang="en-US" dirty="0"/>
              <a:t>A new ‘Push’ model to deploy the code image</a:t>
            </a:r>
          </a:p>
          <a:p>
            <a:pPr lvl="1"/>
            <a:r>
              <a:rPr lang="en-US" b="1" u="sng" dirty="0"/>
              <a:t>Major update to 1.4 </a:t>
            </a:r>
          </a:p>
          <a:p>
            <a:pPr lvl="1"/>
            <a:r>
              <a:rPr lang="en-US" dirty="0"/>
              <a:t>Will provide an optional capability where the image can be transferred from the UA to the FD </a:t>
            </a:r>
          </a:p>
          <a:p>
            <a:pPr lvl="2"/>
            <a:r>
              <a:rPr lang="en-US" dirty="0"/>
              <a:t>Opposite of current method</a:t>
            </a:r>
          </a:p>
          <a:p>
            <a:pPr lvl="1"/>
            <a:r>
              <a:rPr lang="en-US" dirty="0"/>
              <a:t>Will be an option that can be supported by the UA and FD</a:t>
            </a:r>
          </a:p>
          <a:p>
            <a:pPr lvl="2"/>
            <a:r>
              <a:rPr lang="en-US" dirty="0"/>
              <a:t>Does not change/affect the current transfer method for devices that still use it</a:t>
            </a:r>
          </a:p>
          <a:p>
            <a:pPr lvl="1"/>
            <a:r>
              <a:rPr lang="en-US" dirty="0"/>
              <a:t>Can be a benefit to small/lightweight devices that want to just have an image passed to it sequentially</a:t>
            </a:r>
          </a:p>
          <a:p>
            <a:pPr lvl="1"/>
            <a:r>
              <a:rPr lang="en-US" dirty="0"/>
              <a:t>Allows FW update to be performed over multiplexed buses such as I2C/</a:t>
            </a:r>
            <a:r>
              <a:rPr lang="en-US" dirty="0" err="1"/>
              <a:t>SMBus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1A8CB6-615E-8946-0B35-870ADF1E6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6D44588-671F-44F6-B481-5E62DC2EDBE1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solidFill>
                  <a:srgbClr val="1B1F95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B1F95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4232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0CC1F8-840E-449E-4EC9-FE63E7E7EC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B7350-F3C6-BC55-00F2-CA1622184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get involved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430DB-E5CA-4A76-5652-C5C9999D2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276350"/>
            <a:ext cx="7749209" cy="34290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Contribute to the PLDM For Firmware Update specifications</a:t>
            </a:r>
          </a:p>
          <a:p>
            <a:pPr lvl="1"/>
            <a:r>
              <a:rPr lang="en-US" dirty="0"/>
              <a:t>Intent is to continue enhancements to provide the industry with a vendor/device type agnostic update method</a:t>
            </a:r>
          </a:p>
          <a:p>
            <a:pPr lvl="1"/>
            <a:r>
              <a:rPr lang="en-US" dirty="0"/>
              <a:t>Ensure features/capabilities of new technologies can be updated via PLDM</a:t>
            </a:r>
          </a:p>
          <a:p>
            <a:endParaRPr lang="en-US" dirty="0"/>
          </a:p>
          <a:p>
            <a:r>
              <a:rPr lang="en-US" dirty="0"/>
              <a:t>Direct through the PMCI Workgroup Group of DMTF</a:t>
            </a:r>
          </a:p>
          <a:p>
            <a:pPr lvl="1"/>
            <a:r>
              <a:rPr lang="en-US" dirty="0">
                <a:sym typeface="Wingdings" panose="05000000000000000000" pitchFamily="2" charset="2"/>
                <a:hlinkClick r:id="rId2"/>
              </a:rPr>
              <a:t>https://www.dmtf.org/standards/pmci</a:t>
            </a:r>
            <a:r>
              <a:rPr lang="en-US" dirty="0">
                <a:sym typeface="Wingdings" panose="05000000000000000000" pitchFamily="2" charset="2"/>
              </a:rPr>
              <a:t> </a:t>
            </a:r>
            <a:endParaRPr lang="en-US" dirty="0"/>
          </a:p>
          <a:p>
            <a:endParaRPr lang="en-US" dirty="0"/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b="1" dirty="0"/>
              <a:t>Or</a:t>
            </a:r>
          </a:p>
          <a:p>
            <a:endParaRPr lang="en-US" dirty="0"/>
          </a:p>
          <a:p>
            <a:r>
              <a:rPr lang="en-US" dirty="0"/>
              <a:t>DMTF Feedback Portal</a:t>
            </a:r>
          </a:p>
          <a:p>
            <a:pPr lvl="1"/>
            <a:r>
              <a:rPr lang="en-US" dirty="0">
                <a:hlinkClick r:id="rId3"/>
              </a:rPr>
              <a:t>https://www.dmtf.org/standards/feedback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EE0412-D9A7-5894-D051-E4960C4F7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6D44588-671F-44F6-B481-5E62DC2EDBE1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solidFill>
                  <a:srgbClr val="1B1F95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B1F95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119209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595959"/>
      </a:hlink>
      <a:folHlink>
        <a:srgbClr val="AF67FF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6522</TotalTime>
  <Words>1015</Words>
  <Application>Microsoft Office PowerPoint</Application>
  <PresentationFormat>On-screen Show (16:9)</PresentationFormat>
  <Paragraphs>137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Open Sans</vt:lpstr>
      <vt:lpstr>Times</vt:lpstr>
      <vt:lpstr>Wingdings</vt:lpstr>
      <vt:lpstr>Blank Presentation</vt:lpstr>
      <vt:lpstr>2025 Manageability Workshop Presented by DMTF at OCP Global Summit  Enhancements to PLDM for Firmware Update</vt:lpstr>
      <vt:lpstr>Disclaimer</vt:lpstr>
      <vt:lpstr>Agenda</vt:lpstr>
      <vt:lpstr>Background - PLDM For Firmware Update</vt:lpstr>
      <vt:lpstr>How does it work? (High Level)</vt:lpstr>
      <vt:lpstr>How does it work? (High Level) – Cont.</vt:lpstr>
      <vt:lpstr>Feature additions through v1.3 (current release)</vt:lpstr>
      <vt:lpstr>What comes next? 1.4 Preview</vt:lpstr>
      <vt:lpstr>How to get involved</vt:lpstr>
      <vt:lpstr>Acknowledgement</vt:lpstr>
      <vt:lpstr>Questions?</vt:lpstr>
      <vt:lpstr>For more information,  visit dmtf.org   Learn about the PMCI working group at dmtf.org/standards/pmci</vt:lpstr>
    </vt:vector>
  </TitlesOfParts>
  <Company>Rhea Bishop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Platform Management Components Intercommunications (PMCI):  Technology Overview</dc:title>
  <dc:creator>Patrick Caporale</dc:creator>
  <cp:lastModifiedBy>Patrick Caporale</cp:lastModifiedBy>
  <cp:revision>281</cp:revision>
  <dcterms:created xsi:type="dcterms:W3CDTF">2020-03-17T22:58:39Z</dcterms:created>
  <dcterms:modified xsi:type="dcterms:W3CDTF">2025-09-26T11:20:54Z</dcterms:modified>
</cp:coreProperties>
</file>